
<file path=[Content_Types].xml><?xml version="1.0" encoding="utf-8"?>
<Types xmlns="http://schemas.openxmlformats.org/package/2006/content-types">
  <Default Extension="png" ContentType="image/png"/>
  <Default Extension="xls" ContentType="application/vnd.ms-exce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94"/>
  </p:notesMasterIdLst>
  <p:sldIdLst>
    <p:sldId id="256" r:id="rId2"/>
    <p:sldId id="334" r:id="rId3"/>
    <p:sldId id="321" r:id="rId4"/>
    <p:sldId id="322" r:id="rId5"/>
    <p:sldId id="335" r:id="rId6"/>
    <p:sldId id="382" r:id="rId7"/>
    <p:sldId id="336" r:id="rId8"/>
    <p:sldId id="348" r:id="rId9"/>
    <p:sldId id="353" r:id="rId10"/>
    <p:sldId id="349" r:id="rId11"/>
    <p:sldId id="358" r:id="rId12"/>
    <p:sldId id="355" r:id="rId13"/>
    <p:sldId id="359" r:id="rId14"/>
    <p:sldId id="356" r:id="rId15"/>
    <p:sldId id="362" r:id="rId16"/>
    <p:sldId id="363" r:id="rId17"/>
    <p:sldId id="377" r:id="rId18"/>
    <p:sldId id="365" r:id="rId19"/>
    <p:sldId id="376" r:id="rId20"/>
    <p:sldId id="367" r:id="rId21"/>
    <p:sldId id="368" r:id="rId22"/>
    <p:sldId id="369" r:id="rId23"/>
    <p:sldId id="370" r:id="rId24"/>
    <p:sldId id="371" r:id="rId25"/>
    <p:sldId id="372" r:id="rId26"/>
    <p:sldId id="373" r:id="rId27"/>
    <p:sldId id="374" r:id="rId28"/>
    <p:sldId id="375" r:id="rId29"/>
    <p:sldId id="360" r:id="rId30"/>
    <p:sldId id="357" r:id="rId31"/>
    <p:sldId id="354" r:id="rId32"/>
    <p:sldId id="350" r:id="rId33"/>
    <p:sldId id="361" r:id="rId34"/>
    <p:sldId id="337" r:id="rId35"/>
    <p:sldId id="379" r:id="rId36"/>
    <p:sldId id="338" r:id="rId37"/>
    <p:sldId id="339" r:id="rId38"/>
    <p:sldId id="395" r:id="rId39"/>
    <p:sldId id="383" r:id="rId40"/>
    <p:sldId id="378" r:id="rId41"/>
    <p:sldId id="380" r:id="rId42"/>
    <p:sldId id="394" r:id="rId43"/>
    <p:sldId id="381" r:id="rId44"/>
    <p:sldId id="258" r:id="rId45"/>
    <p:sldId id="303" r:id="rId46"/>
    <p:sldId id="406" r:id="rId47"/>
    <p:sldId id="407" r:id="rId48"/>
    <p:sldId id="305" r:id="rId49"/>
    <p:sldId id="344" r:id="rId50"/>
    <p:sldId id="345" r:id="rId51"/>
    <p:sldId id="317" r:id="rId52"/>
    <p:sldId id="318" r:id="rId53"/>
    <p:sldId id="319" r:id="rId54"/>
    <p:sldId id="261" r:id="rId55"/>
    <p:sldId id="263" r:id="rId56"/>
    <p:sldId id="264" r:id="rId57"/>
    <p:sldId id="262" r:id="rId58"/>
    <p:sldId id="320" r:id="rId59"/>
    <p:sldId id="308" r:id="rId60"/>
    <p:sldId id="309" r:id="rId61"/>
    <p:sldId id="324" r:id="rId62"/>
    <p:sldId id="325" r:id="rId63"/>
    <p:sldId id="326" r:id="rId64"/>
    <p:sldId id="396" r:id="rId65"/>
    <p:sldId id="397" r:id="rId66"/>
    <p:sldId id="315" r:id="rId67"/>
    <p:sldId id="316" r:id="rId68"/>
    <p:sldId id="314" r:id="rId69"/>
    <p:sldId id="310" r:id="rId70"/>
    <p:sldId id="283" r:id="rId71"/>
    <p:sldId id="417" r:id="rId72"/>
    <p:sldId id="384" r:id="rId73"/>
    <p:sldId id="408" r:id="rId74"/>
    <p:sldId id="409" r:id="rId75"/>
    <p:sldId id="410" r:id="rId76"/>
    <p:sldId id="411" r:id="rId77"/>
    <p:sldId id="414" r:id="rId78"/>
    <p:sldId id="412" r:id="rId79"/>
    <p:sldId id="413" r:id="rId80"/>
    <p:sldId id="405" r:id="rId81"/>
    <p:sldId id="400" r:id="rId82"/>
    <p:sldId id="402" r:id="rId83"/>
    <p:sldId id="416" r:id="rId84"/>
    <p:sldId id="404" r:id="rId85"/>
    <p:sldId id="401" r:id="rId86"/>
    <p:sldId id="415" r:id="rId87"/>
    <p:sldId id="385" r:id="rId88"/>
    <p:sldId id="392" r:id="rId89"/>
    <p:sldId id="391" r:id="rId90"/>
    <p:sldId id="311" r:id="rId91"/>
    <p:sldId id="389" r:id="rId92"/>
    <p:sldId id="390"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9933FF"/>
    <a:srgbClr val="9966FF"/>
    <a:srgbClr val="6600CC"/>
    <a:srgbClr val="006699"/>
    <a:srgbClr val="3333FF"/>
    <a:srgbClr val="006666"/>
    <a:srgbClr val="009999"/>
    <a:srgbClr val="008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012" autoAdjust="0"/>
  </p:normalViewPr>
  <p:slideViewPr>
    <p:cSldViewPr>
      <p:cViewPr varScale="1">
        <p:scale>
          <a:sx n="60" d="100"/>
          <a:sy n="60" d="100"/>
        </p:scale>
        <p:origin x="-1350"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5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A16EC8-D666-4D89-96F8-BD9315090C02}" type="datetimeFigureOut">
              <a:rPr lang="en-US" smtClean="0"/>
              <a:t>5/18/2023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AE7C1-F44D-465C-8EB6-256AE5F3590C}" type="slidenum">
              <a:rPr lang="en-US" smtClean="0"/>
              <a:t>‹#›</a:t>
            </a:fld>
            <a:endParaRPr lang="en-US" dirty="0"/>
          </a:p>
        </p:txBody>
      </p:sp>
    </p:spTree>
    <p:extLst>
      <p:ext uri="{BB962C8B-B14F-4D97-AF65-F5344CB8AC3E}">
        <p14:creationId xmlns:p14="http://schemas.microsoft.com/office/powerpoint/2010/main" val="46386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69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23713F-3D69-489C-A8FE-74CC47A3AFA7}" type="slidenum">
              <a:rPr lang="en-PH" smtClean="0"/>
              <a:t>81</a:t>
            </a:fld>
            <a:endParaRPr lang="en-PH" dirty="0"/>
          </a:p>
        </p:txBody>
      </p:sp>
    </p:spTree>
    <p:extLst>
      <p:ext uri="{BB962C8B-B14F-4D97-AF65-F5344CB8AC3E}">
        <p14:creationId xmlns:p14="http://schemas.microsoft.com/office/powerpoint/2010/main" val="2541436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23713F-3D69-489C-A8FE-74CC47A3AFA7}" type="slidenum">
              <a:rPr lang="en-PH" smtClean="0"/>
              <a:t>82</a:t>
            </a:fld>
            <a:endParaRPr lang="en-PH" dirty="0"/>
          </a:p>
        </p:txBody>
      </p:sp>
    </p:spTree>
    <p:extLst>
      <p:ext uri="{BB962C8B-B14F-4D97-AF65-F5344CB8AC3E}">
        <p14:creationId xmlns:p14="http://schemas.microsoft.com/office/powerpoint/2010/main" val="254143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23713F-3D69-489C-A8FE-74CC47A3AFA7}" type="slidenum">
              <a:rPr lang="en-PH" smtClean="0"/>
              <a:t>83</a:t>
            </a:fld>
            <a:endParaRPr lang="en-PH" dirty="0"/>
          </a:p>
        </p:txBody>
      </p:sp>
    </p:spTree>
    <p:extLst>
      <p:ext uri="{BB962C8B-B14F-4D97-AF65-F5344CB8AC3E}">
        <p14:creationId xmlns:p14="http://schemas.microsoft.com/office/powerpoint/2010/main" val="2541436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23713F-3D69-489C-A8FE-74CC47A3AFA7}" type="slidenum">
              <a:rPr lang="en-PH" smtClean="0"/>
              <a:t>84</a:t>
            </a:fld>
            <a:endParaRPr lang="en-PH" dirty="0"/>
          </a:p>
        </p:txBody>
      </p:sp>
    </p:spTree>
    <p:extLst>
      <p:ext uri="{BB962C8B-B14F-4D97-AF65-F5344CB8AC3E}">
        <p14:creationId xmlns:p14="http://schemas.microsoft.com/office/powerpoint/2010/main" val="2541436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23713F-3D69-489C-A8FE-74CC47A3AFA7}" type="slidenum">
              <a:rPr lang="en-PH" smtClean="0"/>
              <a:t>85</a:t>
            </a:fld>
            <a:endParaRPr lang="en-PH" dirty="0"/>
          </a:p>
        </p:txBody>
      </p:sp>
    </p:spTree>
    <p:extLst>
      <p:ext uri="{BB962C8B-B14F-4D97-AF65-F5344CB8AC3E}">
        <p14:creationId xmlns:p14="http://schemas.microsoft.com/office/powerpoint/2010/main" val="2541436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23713F-3D69-489C-A8FE-74CC47A3AFA7}" type="slidenum">
              <a:rPr lang="en-PH" smtClean="0"/>
              <a:t>86</a:t>
            </a:fld>
            <a:endParaRPr lang="en-PH" dirty="0"/>
          </a:p>
        </p:txBody>
      </p:sp>
    </p:spTree>
    <p:extLst>
      <p:ext uri="{BB962C8B-B14F-4D97-AF65-F5344CB8AC3E}">
        <p14:creationId xmlns:p14="http://schemas.microsoft.com/office/powerpoint/2010/main" val="2541436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F223713F-3D69-489C-A8FE-74CC47A3AFA7}" type="slidenum">
              <a:rPr lang="en-PH" smtClean="0"/>
              <a:t>87</a:t>
            </a:fld>
            <a:endParaRPr lang="en-PH" dirty="0"/>
          </a:p>
        </p:txBody>
      </p:sp>
    </p:spTree>
    <p:extLst>
      <p:ext uri="{BB962C8B-B14F-4D97-AF65-F5344CB8AC3E}">
        <p14:creationId xmlns:p14="http://schemas.microsoft.com/office/powerpoint/2010/main" val="254143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AE7C1-F44D-465C-8EB6-256AE5F3590C}" type="slidenum">
              <a:rPr lang="en-US" smtClean="0"/>
              <a:t>15</a:t>
            </a:fld>
            <a:endParaRPr lang="en-US" dirty="0"/>
          </a:p>
        </p:txBody>
      </p:sp>
    </p:spTree>
    <p:extLst>
      <p:ext uri="{BB962C8B-B14F-4D97-AF65-F5344CB8AC3E}">
        <p14:creationId xmlns:p14="http://schemas.microsoft.com/office/powerpoint/2010/main" val="193641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AE7C1-F44D-465C-8EB6-256AE5F3590C}" type="slidenum">
              <a:rPr lang="en-US" smtClean="0"/>
              <a:t>28</a:t>
            </a:fld>
            <a:endParaRPr lang="en-US" dirty="0"/>
          </a:p>
        </p:txBody>
      </p:sp>
    </p:spTree>
    <p:extLst>
      <p:ext uri="{BB962C8B-B14F-4D97-AF65-F5344CB8AC3E}">
        <p14:creationId xmlns:p14="http://schemas.microsoft.com/office/powerpoint/2010/main" val="193641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925B4D5-1794-4853-844D-668F4424F0EC}" type="slidenum">
              <a:rPr lang="en-US" smtClean="0"/>
              <a:pPr>
                <a:defRPr/>
              </a:pPr>
              <a:t>34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925B4D5-1794-4853-844D-668F4424F0EC}" type="slidenum">
              <a:rPr lang="en-US" smtClean="0"/>
              <a:pPr>
                <a:defRPr/>
              </a:pPr>
              <a:t>35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495E056-3682-49A8-8B70-7CA5E15224D2}" type="slidenum">
              <a:rPr lang="en-US" smtClean="0"/>
              <a:pPr>
                <a:defRPr/>
              </a:pPr>
              <a:t>49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12971D2-151F-482E-A5E9-62CC2F33CC04}" type="slidenum">
              <a:rPr lang="en-US" smtClean="0"/>
              <a:pPr>
                <a:defRPr/>
              </a:pPr>
              <a:t>50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3731"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sz="1400" b="1" dirty="0" smtClean="0">
              <a:solidFill>
                <a:srgbClr val="000000"/>
              </a:solidFill>
              <a:latin typeface="DIN-Regular" pitchFamily="34" charset="0"/>
              <a:ea typeface="MS Mincho" pitchFamily="49"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PH" sz="1400" b="1" dirty="0" smtClean="0"/>
              <a:t>Much of the effectiveness of any security /prevention or reaction is timeliness.</a:t>
            </a:r>
            <a:endParaRPr lang="en-US" sz="1400" b="1"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655BA-0956-43C4-9C56-F0E52239B5EA}" type="slidenum">
              <a:rPr lang="en-US" smtClean="0"/>
              <a:t>‹#›</a:t>
            </a:fld>
            <a:endParaRPr lang="en-US" dirty="0"/>
          </a:p>
        </p:txBody>
      </p:sp>
      <p:sp>
        <p:nvSpPr>
          <p:cNvPr id="8" name="Content Placeholder 7"/>
          <p:cNvSpPr>
            <a:spLocks noGrp="1"/>
          </p:cNvSpPr>
          <p:nvPr>
            <p:ph sz="quarter" idx="13"/>
          </p:nvPr>
        </p:nvSpPr>
        <p:spPr>
          <a:xfrm>
            <a:off x="3429000" y="1676400"/>
            <a:ext cx="46038" cy="457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1780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716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303518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310415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D817C8FF-250C-49F7-BB48-DBCC4A3B9D96}" type="datetimeFigureOut">
              <a:rPr lang="en-US"/>
              <a:pPr>
                <a:defRPr/>
              </a:pPr>
              <a:t>5/18/2023</a:t>
            </a:fld>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a:t>Business Continuity Presentation </a:t>
            </a:r>
          </a:p>
          <a:p>
            <a:pPr>
              <a:defRPr/>
            </a:pPr>
            <a:r>
              <a:rPr lang="en-US" dirty="0"/>
              <a:t>Joel Jesus Supan All Rights Reserve © 2008</a:t>
            </a:r>
          </a:p>
        </p:txBody>
      </p:sp>
    </p:spTree>
    <p:extLst>
      <p:ext uri="{BB962C8B-B14F-4D97-AF65-F5344CB8AC3E}">
        <p14:creationId xmlns:p14="http://schemas.microsoft.com/office/powerpoint/2010/main" val="858015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716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2806998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81930" tIns="40965" rIns="81930" bIns="40965"/>
          <a:lstStyle/>
          <a:p>
            <a:r>
              <a:rPr lang="en-US" smtClean="0"/>
              <a:t>Click to edit Master title style</a:t>
            </a:r>
            <a:endParaRPr lang="en-PH"/>
          </a:p>
        </p:txBody>
      </p:sp>
      <p:sp>
        <p:nvSpPr>
          <p:cNvPr id="3" name="Subtitle 2"/>
          <p:cNvSpPr>
            <a:spLocks noGrp="1"/>
          </p:cNvSpPr>
          <p:nvPr>
            <p:ph type="subTitle" idx="1"/>
          </p:nvPr>
        </p:nvSpPr>
        <p:spPr>
          <a:xfrm>
            <a:off x="1371600" y="3886200"/>
            <a:ext cx="6400800" cy="1752600"/>
          </a:xfrm>
          <a:prstGeom prst="rect">
            <a:avLst/>
          </a:prstGeom>
        </p:spPr>
        <p:txBody>
          <a:bodyPr lIns="81930" tIns="40965" rIns="81930" bIns="40965"/>
          <a:lstStyle>
            <a:lvl1pPr marL="0" indent="0" algn="ctr">
              <a:buNone/>
              <a:defRPr>
                <a:solidFill>
                  <a:schemeClr val="tx1">
                    <a:tint val="75000"/>
                  </a:schemeClr>
                </a:solidFill>
              </a:defRPr>
            </a:lvl1pPr>
            <a:lvl2pPr marL="457129" indent="0" algn="ctr">
              <a:buNone/>
              <a:defRPr>
                <a:solidFill>
                  <a:schemeClr val="tx1">
                    <a:tint val="75000"/>
                  </a:schemeClr>
                </a:solidFill>
              </a:defRPr>
            </a:lvl2pPr>
            <a:lvl3pPr marL="914260" indent="0" algn="ctr">
              <a:buNone/>
              <a:defRPr>
                <a:solidFill>
                  <a:schemeClr val="tx1">
                    <a:tint val="75000"/>
                  </a:schemeClr>
                </a:solidFill>
              </a:defRPr>
            </a:lvl3pPr>
            <a:lvl4pPr marL="1371389"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79" indent="0" algn="ctr">
              <a:buNone/>
              <a:defRPr>
                <a:solidFill>
                  <a:schemeClr val="tx1">
                    <a:tint val="75000"/>
                  </a:schemeClr>
                </a:solidFill>
              </a:defRPr>
            </a:lvl7pPr>
            <a:lvl8pPr marL="3199908" indent="0" algn="ctr">
              <a:buNone/>
              <a:defRPr>
                <a:solidFill>
                  <a:schemeClr val="tx1">
                    <a:tint val="75000"/>
                  </a:schemeClr>
                </a:solidFill>
              </a:defRPr>
            </a:lvl8pPr>
            <a:lvl9pPr marL="3657038" indent="0" algn="ctr">
              <a:buNone/>
              <a:defRPr>
                <a:solidFill>
                  <a:schemeClr val="tx1">
                    <a:tint val="75000"/>
                  </a:schemeClr>
                </a:solidFill>
              </a:defRPr>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1386743A-2959-41ED-94F4-F718827CA560}" type="datetimeFigureOut">
              <a:rPr lang="en-PH" smtClean="0"/>
              <a:t>18/05/2023</a:t>
            </a:fld>
            <a:endParaRPr lang="en-PH" dirty="0"/>
          </a:p>
        </p:txBody>
      </p:sp>
      <p:sp>
        <p:nvSpPr>
          <p:cNvPr id="5" name="Footer Placeholder 4"/>
          <p:cNvSpPr>
            <a:spLocks noGrp="1"/>
          </p:cNvSpPr>
          <p:nvPr>
            <p:ph type="ftr" sz="quarter" idx="11"/>
          </p:nvPr>
        </p:nvSpPr>
        <p:spPr/>
        <p:txBody>
          <a:bodyPr/>
          <a:lstStyle/>
          <a:p>
            <a:endParaRPr lang="en-PH" dirty="0"/>
          </a:p>
        </p:txBody>
      </p:sp>
      <p:sp>
        <p:nvSpPr>
          <p:cNvPr id="6" name="Slide Number Placeholder 5"/>
          <p:cNvSpPr>
            <a:spLocks noGrp="1"/>
          </p:cNvSpPr>
          <p:nvPr>
            <p:ph type="sldNum" sz="quarter" idx="12"/>
          </p:nvPr>
        </p:nvSpPr>
        <p:spPr/>
        <p:txBody>
          <a:bodyPr/>
          <a:lstStyle/>
          <a:p>
            <a:fld id="{AAB3D271-F1C5-4247-9059-90F0A0EEC1AD}" type="slidenum">
              <a:rPr lang="en-PH" smtClean="0"/>
              <a:t>‹#›</a:t>
            </a:fld>
            <a:endParaRPr lang="en-PH" dirty="0"/>
          </a:p>
        </p:txBody>
      </p:sp>
    </p:spTree>
    <p:extLst>
      <p:ext uri="{BB962C8B-B14F-4D97-AF65-F5344CB8AC3E}">
        <p14:creationId xmlns:p14="http://schemas.microsoft.com/office/powerpoint/2010/main" val="358356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1735894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4210881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2579408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1302589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177364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2388491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4091177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473207-6985-40CB-9945-282AAF19182D}" type="datetimeFigureOut">
              <a:rPr lang="en-US" smtClean="0"/>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1655BA-0956-43C4-9C56-F0E52239B5EA}" type="slidenum">
              <a:rPr lang="en-US" smtClean="0"/>
              <a:t>‹#›</a:t>
            </a:fld>
            <a:endParaRPr lang="en-US" dirty="0"/>
          </a:p>
        </p:txBody>
      </p:sp>
    </p:spTree>
    <p:extLst>
      <p:ext uri="{BB962C8B-B14F-4D97-AF65-F5344CB8AC3E}">
        <p14:creationId xmlns:p14="http://schemas.microsoft.com/office/powerpoint/2010/main" val="3051094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tint val="80000"/>
                <a:satMod val="300000"/>
                <a:alpha val="50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4953" y="6400800"/>
            <a:ext cx="1633847" cy="365125"/>
          </a:xfrm>
          <a:prstGeom prst="rect">
            <a:avLst/>
          </a:prstGeom>
        </p:spPr>
        <p:txBody>
          <a:bodyPr vert="horz" lIns="91440" tIns="45720" rIns="91440" bIns="45720" rtlCol="0" anchor="ctr"/>
          <a:lstStyle>
            <a:lvl1pPr algn="l">
              <a:defRPr sz="1200">
                <a:solidFill>
                  <a:schemeClr val="tx1"/>
                </a:solidFill>
              </a:defRPr>
            </a:lvl1pPr>
          </a:lstStyle>
          <a:p>
            <a:fld id="{8D473207-6985-40CB-9945-282AAF19182D}" type="datetimeFigureOut">
              <a:rPr lang="en-US" smtClean="0"/>
              <a:pPr/>
              <a:t>5/18/2023</a:t>
            </a:fld>
            <a:endParaRPr lang="en-US" dirty="0"/>
          </a:p>
        </p:txBody>
      </p:sp>
      <p:sp>
        <p:nvSpPr>
          <p:cNvPr id="5" name="Footer Placeholder 4"/>
          <p:cNvSpPr>
            <a:spLocks noGrp="1"/>
          </p:cNvSpPr>
          <p:nvPr>
            <p:ph type="ftr" sz="quarter" idx="3"/>
          </p:nvPr>
        </p:nvSpPr>
        <p:spPr>
          <a:xfrm>
            <a:off x="2286000" y="6324600"/>
            <a:ext cx="4572000" cy="380999"/>
          </a:xfrm>
          <a:prstGeom prst="rect">
            <a:avLst/>
          </a:prstGeom>
        </p:spPr>
        <p:txBody>
          <a:bodyPr vert="horz" lIns="91440" tIns="45720" rIns="91440" bIns="45720" rtlCol="0" anchor="ctr"/>
          <a:lstStyle>
            <a:lvl1pPr algn="ctr">
              <a:defRPr sz="1800">
                <a:solidFill>
                  <a:schemeClr val="tx1"/>
                </a:solidFill>
              </a:defRPr>
            </a:lvl1pPr>
          </a:lstStyle>
          <a:p>
            <a:pPr>
              <a:lnSpc>
                <a:spcPct val="115000"/>
              </a:lnSpc>
              <a:spcAft>
                <a:spcPts val="1000"/>
              </a:spcAft>
            </a:pPr>
            <a:r>
              <a:rPr lang="en-US" b="1" dirty="0" smtClean="0">
                <a:latin typeface="Monotype Corsiva"/>
                <a:ea typeface="Calibri"/>
                <a:cs typeface="Arial"/>
              </a:rPr>
              <a:t>Security is the bridge to every goal… to every dream.</a:t>
            </a:r>
            <a:endParaRPr lang="en-US" dirty="0"/>
          </a:p>
        </p:txBody>
      </p:sp>
      <p:sp>
        <p:nvSpPr>
          <p:cNvPr id="6" name="Slide Number Placeholder 5"/>
          <p:cNvSpPr>
            <a:spLocks noGrp="1"/>
          </p:cNvSpPr>
          <p:nvPr>
            <p:ph type="sldNum" sz="quarter" idx="4"/>
          </p:nvPr>
        </p:nvSpPr>
        <p:spPr>
          <a:xfrm>
            <a:off x="7010400" y="6356350"/>
            <a:ext cx="1676400" cy="365125"/>
          </a:xfrm>
          <a:prstGeom prst="rect">
            <a:avLst/>
          </a:prstGeom>
        </p:spPr>
        <p:txBody>
          <a:bodyPr vert="horz" lIns="91440" tIns="45720" rIns="91440" bIns="45720" rtlCol="0" anchor="ctr"/>
          <a:lstStyle>
            <a:lvl1pPr algn="r">
              <a:defRPr sz="1200">
                <a:solidFill>
                  <a:schemeClr val="tx1"/>
                </a:solidFill>
              </a:defRPr>
            </a:lvl1pPr>
          </a:lstStyle>
          <a:p>
            <a:fld id="{431655BA-0956-43C4-9C56-F0E52239B5EA}" type="slidenum">
              <a:rPr lang="en-US" smtClean="0"/>
              <a:pPr/>
              <a:t>‹#›</a:t>
            </a:fld>
            <a:endParaRPr lang="en-US" dirty="0"/>
          </a:p>
        </p:txBody>
      </p:sp>
      <p:pic>
        <p:nvPicPr>
          <p:cNvPr id="35842"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52400" y="156030"/>
            <a:ext cx="1117600" cy="109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454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Microsoft_Excel_97-2003_Worksheet3.xls"/><Relationship Id="rId5" Type="http://schemas.openxmlformats.org/officeDocument/2006/relationships/image" Target="../media/image31.png"/><Relationship Id="rId4" Type="http://schemas.openxmlformats.org/officeDocument/2006/relationships/oleObject" Target="../embeddings/Microsoft_Excel_97-2003_Worksheet2.xls"/></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Excel_97-2003_Worksheet5.xls"/><Relationship Id="rId5" Type="http://schemas.openxmlformats.org/officeDocument/2006/relationships/image" Target="../media/image31.png"/><Relationship Id="rId4" Type="http://schemas.openxmlformats.org/officeDocument/2006/relationships/oleObject" Target="../embeddings/Microsoft_Excel_97-2003_Worksheet4.xls"/></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Microsoft_Excel_97-2003_Worksheet7.xls"/><Relationship Id="rId5" Type="http://schemas.openxmlformats.org/officeDocument/2006/relationships/image" Target="../media/image31.png"/><Relationship Id="rId4" Type="http://schemas.openxmlformats.org/officeDocument/2006/relationships/oleObject" Target="../embeddings/Microsoft_Excel_97-2003_Worksheet6.xls"/></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Microsoft_Excel_97-2003_Worksheet9.xls"/><Relationship Id="rId5" Type="http://schemas.openxmlformats.org/officeDocument/2006/relationships/image" Target="../media/image31.png"/><Relationship Id="rId4" Type="http://schemas.openxmlformats.org/officeDocument/2006/relationships/oleObject" Target="../embeddings/Microsoft_Excel_97-2003_Worksheet8.xls"/></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Microsoft_Excel_97-2003_Worksheet11.xls"/><Relationship Id="rId5" Type="http://schemas.openxmlformats.org/officeDocument/2006/relationships/image" Target="../media/image31.png"/><Relationship Id="rId4" Type="http://schemas.openxmlformats.org/officeDocument/2006/relationships/oleObject" Target="../embeddings/Microsoft_Excel_97-2003_Worksheet10.xls"/></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Microsoft_Excel_97-2003_Worksheet13.xls"/><Relationship Id="rId5" Type="http://schemas.openxmlformats.org/officeDocument/2006/relationships/image" Target="../media/image35.png"/><Relationship Id="rId4" Type="http://schemas.openxmlformats.org/officeDocument/2006/relationships/oleObject" Target="../embeddings/Microsoft_Excel_97-2003_Worksheet12.xls"/></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oleObject" Target="../embeddings/Microsoft_Excel_97-2003_Worksheet14.xls"/></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Microsoft_Excel_97-2003_Worksheet16.xls"/><Relationship Id="rId5" Type="http://schemas.openxmlformats.org/officeDocument/2006/relationships/image" Target="../media/image37.png"/><Relationship Id="rId4" Type="http://schemas.openxmlformats.org/officeDocument/2006/relationships/oleObject" Target="../embeddings/Microsoft_Excel_97-2003_Worksheet15.xls"/></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74.png"/><Relationship Id="rId18"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microsoft.com/office/2007/relationships/hdphoto" Target="../media/hdphoto14.wdp"/><Relationship Id="rId17" Type="http://schemas.openxmlformats.org/officeDocument/2006/relationships/image" Target="../media/image76.png"/><Relationship Id="rId2" Type="http://schemas.openxmlformats.org/officeDocument/2006/relationships/notesSlide" Target="../notesSlides/notesSlide10.xml"/><Relationship Id="rId16" Type="http://schemas.microsoft.com/office/2007/relationships/hdphoto" Target="../media/hdphoto16.wdp"/><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microsoft.com/office/2007/relationships/hdphoto" Target="../media/hdphoto13.wdp"/><Relationship Id="rId4" Type="http://schemas.openxmlformats.org/officeDocument/2006/relationships/image" Target="../media/image69.png"/><Relationship Id="rId9" Type="http://schemas.openxmlformats.org/officeDocument/2006/relationships/image" Target="../media/image72.png"/><Relationship Id="rId14" Type="http://schemas.microsoft.com/office/2007/relationships/hdphoto" Target="../media/hdphoto15.wdp"/></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79.png"/><Relationship Id="rId4" Type="http://schemas.microsoft.com/office/2007/relationships/hdphoto" Target="../media/hdphoto17.wdp"/></Relationships>
</file>

<file path=ppt/slides/_rels/slide8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6.png"/><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notesSlide" Target="../notesSlides/notesSlide12.xml"/><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3.png"/><Relationship Id="rId5" Type="http://schemas.openxmlformats.org/officeDocument/2006/relationships/image" Target="../media/image4.png"/><Relationship Id="rId15" Type="http://schemas.microsoft.com/office/2007/relationships/hdphoto" Target="../media/hdphoto21.wdp"/><Relationship Id="rId10" Type="http://schemas.microsoft.com/office/2007/relationships/hdphoto" Target="../media/hdphoto20.wdp"/><Relationship Id="rId4" Type="http://schemas.microsoft.com/office/2007/relationships/hdphoto" Target="../media/hdphoto19.wdp"/><Relationship Id="rId9" Type="http://schemas.openxmlformats.org/officeDocument/2006/relationships/image" Target="../media/image82.png"/><Relationship Id="rId14" Type="http://schemas.openxmlformats.org/officeDocument/2006/relationships/image" Target="../media/image86.png"/></Relationships>
</file>

<file path=ppt/slides/_rels/slide84.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25.wdp"/><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2.wdp"/><Relationship Id="rId11" Type="http://schemas.openxmlformats.org/officeDocument/2006/relationships/image" Target="../media/image94.jpeg"/><Relationship Id="rId5" Type="http://schemas.openxmlformats.org/officeDocument/2006/relationships/image" Target="../media/image91.png"/><Relationship Id="rId10" Type="http://schemas.microsoft.com/office/2007/relationships/hdphoto" Target="../media/hdphoto24.wdp"/><Relationship Id="rId4" Type="http://schemas.openxmlformats.org/officeDocument/2006/relationships/image" Target="../media/image90.png"/><Relationship Id="rId9"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103.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7.wdp"/><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08.png"/><Relationship Id="rId1" Type="http://schemas.openxmlformats.org/officeDocument/2006/relationships/slideLayout" Target="../slideLayouts/slideLayout1.xml"/><Relationship Id="rId4" Type="http://schemas.openxmlformats.org/officeDocument/2006/relationships/image" Target="../media/image109.emf"/></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47800" y="3124200"/>
            <a:ext cx="6400800" cy="13785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PHILIPPINE MILITARY ACADEMY</a:t>
            </a:r>
          </a:p>
          <a:p>
            <a:r>
              <a:rPr lang="en-US" sz="2800" b="1" dirty="0" smtClean="0"/>
              <a:t>RETIREES ASSOCIATION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1232" y="381000"/>
            <a:ext cx="189100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109023" y="4529003"/>
            <a:ext cx="5048666" cy="6892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Livelihood Lecture </a:t>
            </a:r>
            <a:r>
              <a:rPr lang="en-US" sz="2800" b="1" dirty="0" smtClean="0"/>
              <a:t>Series</a:t>
            </a:r>
          </a:p>
          <a:p>
            <a:r>
              <a:rPr lang="en-US" sz="1800" b="1" dirty="0" smtClean="0"/>
              <a:t>May 18,2023</a:t>
            </a:r>
            <a:endParaRPr lang="en-US" sz="1800" b="1" dirty="0" smtClean="0"/>
          </a:p>
        </p:txBody>
      </p:sp>
      <p:sp>
        <p:nvSpPr>
          <p:cNvPr id="2" name="Rectangle 1"/>
          <p:cNvSpPr/>
          <p:nvPr/>
        </p:nvSpPr>
        <p:spPr>
          <a:xfrm>
            <a:off x="3621232" y="13137"/>
            <a:ext cx="1891004" cy="2882463"/>
          </a:xfrm>
          <a:prstGeom prst="rect">
            <a:avLst/>
          </a:prstGeom>
          <a:gradFill flip="none" rotWithShape="1">
            <a:gsLst>
              <a:gs pos="0">
                <a:schemeClr val="bg1">
                  <a:lumMod val="75000"/>
                </a:schemeClr>
              </a:gs>
              <a:gs pos="50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 name="TextBox 2"/>
          <p:cNvSpPr txBox="1"/>
          <p:nvPr/>
        </p:nvSpPr>
        <p:spPr>
          <a:xfrm>
            <a:off x="2674261" y="5738759"/>
            <a:ext cx="3918190" cy="707886"/>
          </a:xfrm>
          <a:prstGeom prst="rect">
            <a:avLst/>
          </a:prstGeom>
          <a:noFill/>
        </p:spPr>
        <p:txBody>
          <a:bodyPr wrap="square" rtlCol="0">
            <a:spAutoFit/>
          </a:bodyPr>
          <a:lstStyle/>
          <a:p>
            <a:pPr algn="ctr"/>
            <a:r>
              <a:rPr lang="en-US" sz="2000" b="1" dirty="0" smtClean="0">
                <a:latin typeface="+mj-lt"/>
              </a:rPr>
              <a:t>Cavalier Joel Jesus M. Supan</a:t>
            </a:r>
          </a:p>
          <a:p>
            <a:pPr algn="ctr"/>
            <a:r>
              <a:rPr lang="en-US" sz="2000" b="1" dirty="0" smtClean="0">
                <a:latin typeface="+mj-lt"/>
              </a:rPr>
              <a:t>PMA Dimalupig Class 1981</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490" y="914400"/>
            <a:ext cx="2366487" cy="23313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51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73435"/>
            <a:ext cx="2032823" cy="2136365"/>
            <a:chOff x="76200" y="73435"/>
            <a:chExt cx="2032823" cy="2136365"/>
          </a:xfrm>
        </p:grpSpPr>
        <p:sp>
          <p:nvSpPr>
            <p:cNvPr id="6" name="Rectangle 5"/>
            <p:cNvSpPr/>
            <p:nvPr/>
          </p:nvSpPr>
          <p:spPr>
            <a:xfrm>
              <a:off x="76200" y="73435"/>
              <a:ext cx="2032823" cy="2136365"/>
            </a:xfrm>
            <a:prstGeom prst="rect">
              <a:avLst/>
            </a:prstGeom>
            <a:gradFill flip="none" rotWithShape="0">
              <a:gsLst>
                <a:gs pos="0">
                  <a:schemeClr val="bg1">
                    <a:lumMod val="63000"/>
                  </a:schemeClr>
                </a:gs>
                <a:gs pos="49000">
                  <a:schemeClr val="bg1">
                    <a:lumMod val="85000"/>
                    <a:shade val="67500"/>
                    <a:satMod val="115000"/>
                  </a:schemeClr>
                </a:gs>
                <a:gs pos="100000">
                  <a:schemeClr val="bg1">
                    <a:alpha val="78000"/>
                    <a:lumMod val="8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65" b="89963" l="4819" r="89960"/>
                      </a14:imgEffect>
                    </a14:imgLayer>
                  </a14:imgProps>
                </a:ext>
                <a:ext uri="{28A0092B-C50C-407E-A947-70E740481C1C}">
                  <a14:useLocalDpi xmlns:a14="http://schemas.microsoft.com/office/drawing/2010/main" val="0"/>
                </a:ext>
              </a:extLst>
            </a:blip>
            <a:srcRect t="9903" r="8218" b="6907"/>
            <a:stretch/>
          </p:blipFill>
          <p:spPr bwMode="auto">
            <a:xfrm>
              <a:off x="170589" y="199626"/>
              <a:ext cx="1281152" cy="125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87" name="Rectangle 3"/>
          <p:cNvSpPr>
            <a:spLocks noGrp="1" noChangeArrowheads="1"/>
          </p:cNvSpPr>
          <p:nvPr>
            <p:ph type="body" idx="4294967295"/>
          </p:nvPr>
        </p:nvSpPr>
        <p:spPr bwMode="auto">
          <a:xfrm>
            <a:off x="811165" y="1981200"/>
            <a:ext cx="7875588" cy="37929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t" anchorCtr="0" compatLnSpc="1">
            <a:prstTxWarp prst="textNoShape">
              <a:avLst/>
            </a:prstTxWarp>
            <a:noAutofit/>
          </a:bodyPr>
          <a:lstStyle/>
          <a:p>
            <a:pPr>
              <a:spcBef>
                <a:spcPts val="0"/>
              </a:spcBef>
              <a:spcAft>
                <a:spcPts val="1200"/>
              </a:spcAft>
            </a:pPr>
            <a:r>
              <a:rPr lang="en-US" sz="2400" b="1" dirty="0" smtClean="0">
                <a:latin typeface="Arial" charset="0"/>
              </a:rPr>
              <a:t>Security </a:t>
            </a:r>
            <a:r>
              <a:rPr lang="en-US" sz="2400" b="1" dirty="0">
                <a:latin typeface="Arial" charset="0"/>
              </a:rPr>
              <a:t>Agencies:  1,824 </a:t>
            </a:r>
            <a:endParaRPr lang="en-US" sz="2400" b="1" dirty="0" smtClean="0">
              <a:latin typeface="Arial" charset="0"/>
            </a:endParaRPr>
          </a:p>
          <a:p>
            <a:pPr>
              <a:spcBef>
                <a:spcPts val="0"/>
              </a:spcBef>
              <a:spcAft>
                <a:spcPts val="1200"/>
              </a:spcAft>
            </a:pPr>
            <a:r>
              <a:rPr lang="en-US" sz="2400" b="1" dirty="0" smtClean="0">
                <a:latin typeface="Arial" charset="0"/>
              </a:rPr>
              <a:t>Licensed Security Personnel: </a:t>
            </a:r>
            <a:r>
              <a:rPr lang="en-US" sz="2400" b="1" dirty="0">
                <a:latin typeface="Arial" charset="0"/>
              </a:rPr>
              <a:t>566,952</a:t>
            </a:r>
            <a:r>
              <a:rPr lang="en-US" sz="2400" b="1" dirty="0" smtClean="0">
                <a:latin typeface="Arial" charset="0"/>
              </a:rPr>
              <a:t> </a:t>
            </a:r>
          </a:p>
          <a:p>
            <a:pPr>
              <a:spcBef>
                <a:spcPts val="0"/>
              </a:spcBef>
              <a:spcAft>
                <a:spcPts val="1200"/>
              </a:spcAft>
            </a:pPr>
            <a:r>
              <a:rPr lang="en-US" sz="2400" b="1" dirty="0" smtClean="0">
                <a:latin typeface="Arial" charset="0"/>
              </a:rPr>
              <a:t>Companies </a:t>
            </a:r>
            <a:r>
              <a:rPr lang="en-US" sz="2400" b="1" dirty="0">
                <a:latin typeface="Arial" charset="0"/>
              </a:rPr>
              <a:t>needing Security </a:t>
            </a:r>
            <a:r>
              <a:rPr lang="en-US" sz="2400" b="1" dirty="0" smtClean="0">
                <a:latin typeface="Arial" charset="0"/>
              </a:rPr>
              <a:t>Services: 2,000</a:t>
            </a:r>
            <a:endParaRPr lang="en-US" sz="2400" b="1" dirty="0">
              <a:latin typeface="Arial" charset="0"/>
            </a:endParaRPr>
          </a:p>
          <a:p>
            <a:pPr>
              <a:spcBef>
                <a:spcPts val="0"/>
              </a:spcBef>
              <a:spcAft>
                <a:spcPts val="1200"/>
              </a:spcAft>
            </a:pPr>
            <a:r>
              <a:rPr lang="en-US" sz="2400" b="1" dirty="0" smtClean="0">
                <a:latin typeface="Arial" charset="0"/>
              </a:rPr>
              <a:t>Security </a:t>
            </a:r>
            <a:r>
              <a:rPr lang="en-US" sz="2400" b="1" dirty="0">
                <a:latin typeface="Arial" charset="0"/>
              </a:rPr>
              <a:t>Equipment </a:t>
            </a:r>
            <a:r>
              <a:rPr lang="en-US" sz="2400" b="1" dirty="0" smtClean="0">
                <a:latin typeface="Arial" charset="0"/>
              </a:rPr>
              <a:t>Suppliers </a:t>
            </a:r>
            <a:r>
              <a:rPr lang="en-US" sz="2400" b="1" dirty="0">
                <a:latin typeface="Arial" charset="0"/>
              </a:rPr>
              <a:t>: 45 </a:t>
            </a:r>
          </a:p>
          <a:p>
            <a:pPr>
              <a:spcBef>
                <a:spcPts val="0"/>
              </a:spcBef>
              <a:spcAft>
                <a:spcPts val="1200"/>
              </a:spcAft>
            </a:pPr>
            <a:r>
              <a:rPr lang="en-US" sz="2400" b="1" dirty="0" smtClean="0">
                <a:latin typeface="Arial" charset="0"/>
              </a:rPr>
              <a:t>Security Training Schools – 165 </a:t>
            </a:r>
          </a:p>
          <a:p>
            <a:pPr>
              <a:spcBef>
                <a:spcPts val="0"/>
              </a:spcBef>
              <a:spcAft>
                <a:spcPts val="1200"/>
              </a:spcAft>
            </a:pPr>
            <a:r>
              <a:rPr lang="en-US" sz="2400" b="1" dirty="0" smtClean="0">
                <a:latin typeface="Arial" charset="0"/>
              </a:rPr>
              <a:t>Security Professionals Officers Required: 37,800 </a:t>
            </a:r>
          </a:p>
          <a:p>
            <a:pPr>
              <a:spcBef>
                <a:spcPts val="0"/>
              </a:spcBef>
              <a:spcAft>
                <a:spcPts val="1200"/>
              </a:spcAft>
            </a:pPr>
            <a:r>
              <a:rPr lang="en-US" sz="2400" b="1" dirty="0" smtClean="0">
                <a:solidFill>
                  <a:srgbClr val="FF0000"/>
                </a:solidFill>
                <a:latin typeface="Arial" charset="0"/>
              </a:rPr>
              <a:t>Security  Exec and Managerial Positions: 22,812</a:t>
            </a:r>
          </a:p>
        </p:txBody>
      </p:sp>
      <p:sp>
        <p:nvSpPr>
          <p:cNvPr id="2" name="Rectangle 1"/>
          <p:cNvSpPr/>
          <p:nvPr/>
        </p:nvSpPr>
        <p:spPr>
          <a:xfrm>
            <a:off x="1927225" y="187510"/>
            <a:ext cx="5311775" cy="954107"/>
          </a:xfrm>
          <a:prstGeom prst="rect">
            <a:avLst/>
          </a:prstGeom>
        </p:spPr>
        <p:txBody>
          <a:bodyPr wrap="square">
            <a:spAutoFit/>
          </a:bodyPr>
          <a:lstStyle/>
          <a:p>
            <a:pPr algn="ctr"/>
            <a:r>
              <a:rPr lang="en-US" sz="2800" b="1" dirty="0">
                <a:solidFill>
                  <a:prstClr val="black"/>
                </a:solidFill>
                <a:latin typeface="Arial" charset="0"/>
                <a:ea typeface="+mj-ea"/>
                <a:cs typeface="+mj-cs"/>
              </a:rPr>
              <a:t>Overview of the Philippine </a:t>
            </a:r>
            <a:endParaRPr lang="en-US" sz="2800" b="1" dirty="0" smtClean="0">
              <a:solidFill>
                <a:prstClr val="black"/>
              </a:solidFill>
              <a:latin typeface="Arial" charset="0"/>
              <a:ea typeface="+mj-ea"/>
              <a:cs typeface="+mj-cs"/>
            </a:endParaRPr>
          </a:p>
          <a:p>
            <a:pPr algn="ctr"/>
            <a:r>
              <a:rPr lang="en-US" sz="2800" b="1" dirty="0" smtClean="0">
                <a:solidFill>
                  <a:prstClr val="black"/>
                </a:solidFill>
                <a:latin typeface="Arial" charset="0"/>
                <a:ea typeface="+mj-ea"/>
                <a:cs typeface="+mj-cs"/>
              </a:rPr>
              <a:t>Private Security </a:t>
            </a:r>
            <a:r>
              <a:rPr lang="en-US" sz="2800" b="1" dirty="0">
                <a:solidFill>
                  <a:prstClr val="black"/>
                </a:solidFill>
                <a:latin typeface="Arial" charset="0"/>
                <a:ea typeface="+mj-ea"/>
                <a:cs typeface="+mj-cs"/>
              </a:rPr>
              <a:t>Industry</a:t>
            </a:r>
            <a:endParaRPr lang="en-PH" dirty="0"/>
          </a:p>
        </p:txBody>
      </p:sp>
    </p:spTree>
    <p:extLst>
      <p:ext uri="{BB962C8B-B14F-4D97-AF65-F5344CB8AC3E}">
        <p14:creationId xmlns:p14="http://schemas.microsoft.com/office/powerpoint/2010/main" val="1235078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7">
                                            <p:txEl>
                                              <p:pRg st="1" end="1"/>
                                            </p:txEl>
                                          </p:spTgt>
                                        </p:tgtEl>
                                        <p:attrNameLst>
                                          <p:attrName>style.visibility</p:attrName>
                                        </p:attrNameLst>
                                      </p:cBhvr>
                                      <p:to>
                                        <p:strVal val="visible"/>
                                      </p:to>
                                    </p:set>
                                    <p:animEffect transition="in" filter="fade">
                                      <p:cBhvr>
                                        <p:cTn id="14" dur="1000"/>
                                        <p:tgtEl>
                                          <p:spTgt spid="16387">
                                            <p:txEl>
                                              <p:pRg st="1" end="1"/>
                                            </p:txEl>
                                          </p:spTgt>
                                        </p:tgtEl>
                                      </p:cBhvr>
                                    </p:animEffect>
                                    <p:anim calcmode="lin" valueType="num">
                                      <p:cBhvr>
                                        <p:cTn id="15" dur="1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3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Effect transition="in" filter="fade">
                                      <p:cBhvr>
                                        <p:cTn id="21" dur="1000"/>
                                        <p:tgtEl>
                                          <p:spTgt spid="16387">
                                            <p:txEl>
                                              <p:pRg st="2" end="2"/>
                                            </p:txEl>
                                          </p:spTgt>
                                        </p:tgtEl>
                                      </p:cBhvr>
                                    </p:animEffect>
                                    <p:anim calcmode="lin" valueType="num">
                                      <p:cBhvr>
                                        <p:cTn id="22"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387">
                                            <p:txEl>
                                              <p:pRg st="3" end="3"/>
                                            </p:txEl>
                                          </p:spTgt>
                                        </p:tgtEl>
                                        <p:attrNameLst>
                                          <p:attrName>style.visibility</p:attrName>
                                        </p:attrNameLst>
                                      </p:cBhvr>
                                      <p:to>
                                        <p:strVal val="visible"/>
                                      </p:to>
                                    </p:set>
                                    <p:animEffect transition="in" filter="fade">
                                      <p:cBhvr>
                                        <p:cTn id="28" dur="1000"/>
                                        <p:tgtEl>
                                          <p:spTgt spid="16387">
                                            <p:txEl>
                                              <p:pRg st="3" end="3"/>
                                            </p:txEl>
                                          </p:spTgt>
                                        </p:tgtEl>
                                      </p:cBhvr>
                                    </p:animEffect>
                                    <p:anim calcmode="lin" valueType="num">
                                      <p:cBhvr>
                                        <p:cTn id="29" dur="1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3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387">
                                            <p:txEl>
                                              <p:pRg st="4" end="4"/>
                                            </p:txEl>
                                          </p:spTgt>
                                        </p:tgtEl>
                                        <p:attrNameLst>
                                          <p:attrName>style.visibility</p:attrName>
                                        </p:attrNameLst>
                                      </p:cBhvr>
                                      <p:to>
                                        <p:strVal val="visible"/>
                                      </p:to>
                                    </p:set>
                                    <p:animEffect transition="in" filter="fade">
                                      <p:cBhvr>
                                        <p:cTn id="35" dur="1000"/>
                                        <p:tgtEl>
                                          <p:spTgt spid="16387">
                                            <p:txEl>
                                              <p:pRg st="4" end="4"/>
                                            </p:txEl>
                                          </p:spTgt>
                                        </p:tgtEl>
                                      </p:cBhvr>
                                    </p:animEffect>
                                    <p:anim calcmode="lin" valueType="num">
                                      <p:cBhvr>
                                        <p:cTn id="36" dur="10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63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387">
                                            <p:txEl>
                                              <p:pRg st="5" end="5"/>
                                            </p:txEl>
                                          </p:spTgt>
                                        </p:tgtEl>
                                        <p:attrNameLst>
                                          <p:attrName>style.visibility</p:attrName>
                                        </p:attrNameLst>
                                      </p:cBhvr>
                                      <p:to>
                                        <p:strVal val="visible"/>
                                      </p:to>
                                    </p:set>
                                    <p:animEffect transition="in" filter="fade">
                                      <p:cBhvr>
                                        <p:cTn id="42" dur="1000"/>
                                        <p:tgtEl>
                                          <p:spTgt spid="16387">
                                            <p:txEl>
                                              <p:pRg st="5" end="5"/>
                                            </p:txEl>
                                          </p:spTgt>
                                        </p:tgtEl>
                                      </p:cBhvr>
                                    </p:animEffect>
                                    <p:anim calcmode="lin" valueType="num">
                                      <p:cBhvr>
                                        <p:cTn id="43" dur="10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63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387">
                                            <p:txEl>
                                              <p:pRg st="6" end="6"/>
                                            </p:txEl>
                                          </p:spTgt>
                                        </p:tgtEl>
                                        <p:attrNameLst>
                                          <p:attrName>style.visibility</p:attrName>
                                        </p:attrNameLst>
                                      </p:cBhvr>
                                      <p:to>
                                        <p:strVal val="visible"/>
                                      </p:to>
                                    </p:set>
                                    <p:animEffect transition="in" filter="fade">
                                      <p:cBhvr>
                                        <p:cTn id="49" dur="1000"/>
                                        <p:tgtEl>
                                          <p:spTgt spid="16387">
                                            <p:txEl>
                                              <p:pRg st="6" end="6"/>
                                            </p:txEl>
                                          </p:spTgt>
                                        </p:tgtEl>
                                      </p:cBhvr>
                                    </p:animEffect>
                                    <p:anim calcmode="lin" valueType="num">
                                      <p:cBhvr>
                                        <p:cTn id="50" dur="10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638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2416314"/>
            <a:ext cx="2398413" cy="523220"/>
          </a:xfrm>
          <a:prstGeom prst="rect">
            <a:avLst/>
          </a:prstGeom>
          <a:noFill/>
        </p:spPr>
        <p:txBody>
          <a:bodyPr wrap="none" rtlCol="0">
            <a:spAutoFit/>
          </a:bodyPr>
          <a:lstStyle/>
          <a:p>
            <a:r>
              <a:rPr lang="en-US" sz="2800" b="1" dirty="0" smtClean="0">
                <a:latin typeface="Arial" pitchFamily="34" charset="0"/>
                <a:cs typeface="Arial" pitchFamily="34" charset="0"/>
              </a:rPr>
              <a:t>STRENGTHS</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2909798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379" y="2057400"/>
            <a:ext cx="3886200" cy="4185761"/>
          </a:xfrm>
          <a:prstGeom prst="rect">
            <a:avLst/>
          </a:prstGeom>
        </p:spPr>
        <p:txBody>
          <a:bodyPr wrap="square">
            <a:spAutoFit/>
          </a:bodyPr>
          <a:lstStyle/>
          <a:p>
            <a:pPr marL="342900" indent="-342900">
              <a:spcAft>
                <a:spcPts val="1200"/>
              </a:spcAft>
              <a:buFont typeface="Wingdings" pitchFamily="2" charset="2"/>
              <a:buChar char="§"/>
            </a:pPr>
            <a:r>
              <a:rPr lang="en-US" sz="2400" b="1" dirty="0" smtClean="0">
                <a:latin typeface="Arial" pitchFamily="34" charset="0"/>
                <a:cs typeface="Arial" pitchFamily="34" charset="0"/>
              </a:rPr>
              <a:t>Intellectual Capacity </a:t>
            </a:r>
          </a:p>
          <a:p>
            <a:pPr marL="342900" indent="-342900">
              <a:spcAft>
                <a:spcPts val="1200"/>
              </a:spcAft>
              <a:buFont typeface="Wingdings" pitchFamily="2" charset="2"/>
              <a:buChar char="§"/>
            </a:pPr>
            <a:r>
              <a:rPr lang="en-US" sz="2400" b="1" dirty="0" smtClean="0">
                <a:latin typeface="Arial" pitchFamily="34" charset="0"/>
                <a:cs typeface="Arial" pitchFamily="34" charset="0"/>
              </a:rPr>
              <a:t>Command </a:t>
            </a: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Wide Professional </a:t>
            </a:r>
            <a:r>
              <a:rPr lang="en-US" sz="2400" b="1" dirty="0">
                <a:solidFill>
                  <a:prstClr val="black"/>
                </a:solidFill>
                <a:latin typeface="Arial" pitchFamily="34" charset="0"/>
                <a:cs typeface="Arial" pitchFamily="34" charset="0"/>
              </a:rPr>
              <a:t>Network </a:t>
            </a:r>
          </a:p>
          <a:p>
            <a:pPr marL="342900" indent="-342900">
              <a:spcAft>
                <a:spcPts val="1200"/>
              </a:spcAft>
              <a:buFont typeface="Wingdings" pitchFamily="2" charset="2"/>
              <a:buChar char="§"/>
            </a:pPr>
            <a:r>
              <a:rPr lang="en-US" sz="2400" b="1" dirty="0" smtClean="0">
                <a:latin typeface="Arial" pitchFamily="34" charset="0"/>
                <a:cs typeface="Arial" pitchFamily="34" charset="0"/>
              </a:rPr>
              <a:t>Management Skills </a:t>
            </a:r>
          </a:p>
          <a:p>
            <a:pPr marL="342900" indent="-342900">
              <a:spcAft>
                <a:spcPts val="1200"/>
              </a:spcAft>
              <a:buFont typeface="Wingdings" pitchFamily="2" charset="2"/>
              <a:buChar char="§"/>
            </a:pPr>
            <a:r>
              <a:rPr lang="en-US" sz="2400" b="1" dirty="0" smtClean="0">
                <a:latin typeface="Arial" pitchFamily="34" charset="0"/>
                <a:cs typeface="Arial" pitchFamily="34" charset="0"/>
              </a:rPr>
              <a:t>Administrative Competencies </a:t>
            </a:r>
          </a:p>
          <a:p>
            <a:pPr marL="342900" lvl="0" indent="-342900">
              <a:spcAft>
                <a:spcPts val="1200"/>
              </a:spcAft>
              <a:buFont typeface="Wingdings" pitchFamily="2" charset="2"/>
              <a:buChar char="§"/>
            </a:pPr>
            <a:r>
              <a:rPr lang="en-US" sz="2400" b="1" dirty="0" smtClean="0">
                <a:latin typeface="Arial" pitchFamily="34" charset="0"/>
                <a:cs typeface="Arial" pitchFamily="34" charset="0"/>
              </a:rPr>
              <a:t>Stability under Pressure</a:t>
            </a:r>
          </a:p>
        </p:txBody>
      </p:sp>
      <p:sp>
        <p:nvSpPr>
          <p:cNvPr id="3" name="TextBox 2"/>
          <p:cNvSpPr txBox="1"/>
          <p:nvPr/>
        </p:nvSpPr>
        <p:spPr>
          <a:xfrm>
            <a:off x="2819399" y="457200"/>
            <a:ext cx="4038285" cy="954107"/>
          </a:xfrm>
          <a:prstGeom prst="rect">
            <a:avLst/>
          </a:prstGeom>
          <a:noFill/>
        </p:spPr>
        <p:txBody>
          <a:bodyPr wrap="none" rtlCol="0">
            <a:spAutoFit/>
          </a:bodyPr>
          <a:lstStyle/>
          <a:p>
            <a:r>
              <a:rPr lang="en-US" sz="2800" b="1" dirty="0" smtClean="0">
                <a:latin typeface="Arial" pitchFamily="34" charset="0"/>
                <a:cs typeface="Arial" pitchFamily="34" charset="0"/>
              </a:rPr>
              <a:t>Strengths of a Former </a:t>
            </a:r>
          </a:p>
          <a:p>
            <a:pPr algn="ctr"/>
            <a:r>
              <a:rPr lang="en-US" sz="2800" b="1" dirty="0" smtClean="0">
                <a:latin typeface="Arial" pitchFamily="34" charset="0"/>
                <a:cs typeface="Arial" pitchFamily="34" charset="0"/>
              </a:rPr>
              <a:t>Military Officer</a:t>
            </a:r>
            <a:endParaRPr lang="en-PH" sz="2800" b="1" dirty="0">
              <a:latin typeface="Arial" pitchFamily="34" charset="0"/>
              <a:cs typeface="Arial" pitchFamily="34" charset="0"/>
            </a:endParaRPr>
          </a:p>
        </p:txBody>
      </p:sp>
      <p:sp>
        <p:nvSpPr>
          <p:cNvPr id="4" name="Rectangle 3"/>
          <p:cNvSpPr/>
          <p:nvPr/>
        </p:nvSpPr>
        <p:spPr>
          <a:xfrm>
            <a:off x="4929498" y="2046009"/>
            <a:ext cx="3681102" cy="4339650"/>
          </a:xfrm>
          <a:prstGeom prst="rect">
            <a:avLst/>
          </a:prstGeom>
        </p:spPr>
        <p:txBody>
          <a:bodyPr wrap="square">
            <a:spAutoFit/>
          </a:bodyPr>
          <a:lstStyle/>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Operational Decisiveness</a:t>
            </a: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Authoritative Bearing</a:t>
            </a: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Self-discipline </a:t>
            </a:r>
          </a:p>
          <a:p>
            <a:pPr marL="342900" indent="-342900">
              <a:spcAft>
                <a:spcPts val="1200"/>
              </a:spcAft>
              <a:buFont typeface="Wingdings" pitchFamily="2" charset="2"/>
              <a:buChar char="§"/>
            </a:pPr>
            <a:r>
              <a:rPr lang="en-US" sz="2400" b="1" dirty="0">
                <a:latin typeface="Arial" pitchFamily="34" charset="0"/>
                <a:cs typeface="Arial" pitchFamily="34" charset="0"/>
              </a:rPr>
              <a:t>Street Smarts </a:t>
            </a:r>
            <a:endParaRPr lang="en-US" sz="2400" b="1" dirty="0" smtClean="0">
              <a:latin typeface="Arial" pitchFamily="34" charset="0"/>
              <a:cs typeface="Arial" pitchFamily="34" charset="0"/>
            </a:endParaRPr>
          </a:p>
          <a:p>
            <a:pPr marL="342900" indent="-342900">
              <a:spcAft>
                <a:spcPts val="1200"/>
              </a:spcAft>
              <a:buFont typeface="Wingdings" pitchFamily="2" charset="2"/>
              <a:buChar char="§"/>
            </a:pPr>
            <a:r>
              <a:rPr lang="en-US" sz="2400" b="1" dirty="0" smtClean="0">
                <a:latin typeface="Arial" pitchFamily="34" charset="0"/>
                <a:cs typeface="Arial" pitchFamily="34" charset="0"/>
              </a:rPr>
              <a:t>“Pensyonado”</a:t>
            </a:r>
          </a:p>
          <a:p>
            <a:pPr marL="342900" indent="-342900">
              <a:spcAft>
                <a:spcPts val="1200"/>
              </a:spcAft>
              <a:buFont typeface="Wingdings" pitchFamily="2" charset="2"/>
              <a:buChar char="§"/>
            </a:pPr>
            <a:r>
              <a:rPr lang="en-US" sz="2400" b="1" dirty="0" smtClean="0">
                <a:latin typeface="Arial" pitchFamily="34" charset="0"/>
                <a:cs typeface="Arial" pitchFamily="34" charset="0"/>
              </a:rPr>
              <a:t>Fewer Domestic Obligations</a:t>
            </a:r>
            <a:endParaRPr lang="en-US" sz="2400" b="1" dirty="0">
              <a:latin typeface="Arial" pitchFamily="34" charset="0"/>
              <a:cs typeface="Arial" pitchFamily="34" charset="0"/>
            </a:endParaRP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Grit</a:t>
            </a:r>
            <a:r>
              <a:rPr lang="en-US" dirty="0" smtClean="0">
                <a:solidFill>
                  <a:prstClr val="black"/>
                </a:solidFill>
              </a:rPr>
              <a:t>.</a:t>
            </a:r>
            <a:endParaRPr lang="en-PH" dirty="0">
              <a:solidFill>
                <a:prstClr val="black"/>
              </a:solidFill>
            </a:endParaRPr>
          </a:p>
        </p:txBody>
      </p:sp>
    </p:spTree>
    <p:extLst>
      <p:ext uri="{BB962C8B-B14F-4D97-AF65-F5344CB8AC3E}">
        <p14:creationId xmlns:p14="http://schemas.microsoft.com/office/powerpoint/2010/main" val="1070284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1000"/>
                                        <p:tgtEl>
                                          <p:spTgt spid="4">
                                            <p:txEl>
                                              <p:pRg st="0" end="0"/>
                                            </p:txEl>
                                          </p:spTgt>
                                        </p:tgtEl>
                                      </p:cBhvr>
                                    </p:animEffect>
                                    <p:anim calcmode="lin" valueType="num">
                                      <p:cBhvr>
                                        <p:cTn id="5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 end="1"/>
                                            </p:txEl>
                                          </p:spTgt>
                                        </p:tgtEl>
                                        <p:attrNameLst>
                                          <p:attrName>style.visibility</p:attrName>
                                        </p:attrNameLst>
                                      </p:cBhvr>
                                      <p:to>
                                        <p:strVal val="visible"/>
                                      </p:to>
                                    </p:set>
                                    <p:animEffect transition="in" filter="fade">
                                      <p:cBhvr>
                                        <p:cTn id="56" dur="1000"/>
                                        <p:tgtEl>
                                          <p:spTgt spid="4">
                                            <p:txEl>
                                              <p:pRg st="1" end="1"/>
                                            </p:txEl>
                                          </p:spTgt>
                                        </p:tgtEl>
                                      </p:cBhvr>
                                    </p:animEffect>
                                    <p:anim calcmode="lin" valueType="num">
                                      <p:cBhvr>
                                        <p:cTn id="5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animEffect transition="in" filter="fade">
                                      <p:cBhvr>
                                        <p:cTn id="63" dur="1000"/>
                                        <p:tgtEl>
                                          <p:spTgt spid="4">
                                            <p:txEl>
                                              <p:pRg st="2" end="2"/>
                                            </p:txEl>
                                          </p:spTgt>
                                        </p:tgtEl>
                                      </p:cBhvr>
                                    </p:animEffect>
                                    <p:anim calcmode="lin" valueType="num">
                                      <p:cBhvr>
                                        <p:cTn id="6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fade">
                                      <p:cBhvr>
                                        <p:cTn id="70" dur="1000"/>
                                        <p:tgtEl>
                                          <p:spTgt spid="4">
                                            <p:txEl>
                                              <p:pRg st="3" end="3"/>
                                            </p:txEl>
                                          </p:spTgt>
                                        </p:tgtEl>
                                      </p:cBhvr>
                                    </p:animEffect>
                                    <p:anim calcmode="lin" valueType="num">
                                      <p:cBhvr>
                                        <p:cTn id="7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1000"/>
                                        <p:tgtEl>
                                          <p:spTgt spid="4">
                                            <p:txEl>
                                              <p:pRg st="4" end="4"/>
                                            </p:txEl>
                                          </p:spTgt>
                                        </p:tgtEl>
                                      </p:cBhvr>
                                    </p:animEffect>
                                    <p:anim calcmode="lin" valueType="num">
                                      <p:cBhvr>
                                        <p:cTn id="7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1000"/>
                                        <p:tgtEl>
                                          <p:spTgt spid="4">
                                            <p:txEl>
                                              <p:pRg st="5" end="5"/>
                                            </p:txEl>
                                          </p:spTgt>
                                        </p:tgtEl>
                                      </p:cBhvr>
                                    </p:animEffect>
                                    <p:anim calcmode="lin" valueType="num">
                                      <p:cBhvr>
                                        <p:cTn id="8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
                                            <p:txEl>
                                              <p:pRg st="6" end="6"/>
                                            </p:txEl>
                                          </p:spTgt>
                                        </p:tgtEl>
                                        <p:attrNameLst>
                                          <p:attrName>style.visibility</p:attrName>
                                        </p:attrNameLst>
                                      </p:cBhvr>
                                      <p:to>
                                        <p:strVal val="visible"/>
                                      </p:to>
                                    </p:set>
                                    <p:animEffect transition="in" filter="fade">
                                      <p:cBhvr>
                                        <p:cTn id="91" dur="1000"/>
                                        <p:tgtEl>
                                          <p:spTgt spid="4">
                                            <p:txEl>
                                              <p:pRg st="6" end="6"/>
                                            </p:txEl>
                                          </p:spTgt>
                                        </p:tgtEl>
                                      </p:cBhvr>
                                    </p:animEffect>
                                    <p:anim calcmode="lin" valueType="num">
                                      <p:cBhvr>
                                        <p:cTn id="9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444648"/>
            <a:ext cx="2735044" cy="523220"/>
          </a:xfrm>
          <a:prstGeom prst="rect">
            <a:avLst/>
          </a:prstGeom>
          <a:noFill/>
        </p:spPr>
        <p:txBody>
          <a:bodyPr wrap="none" rtlCol="0">
            <a:spAutoFit/>
          </a:bodyPr>
          <a:lstStyle/>
          <a:p>
            <a:r>
              <a:rPr lang="en-US" sz="2800" b="1" dirty="0" smtClean="0">
                <a:latin typeface="Arial" pitchFamily="34" charset="0"/>
                <a:cs typeface="Arial" pitchFamily="34" charset="0"/>
              </a:rPr>
              <a:t>WEAKNESSES</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3780370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0151" y="2209800"/>
            <a:ext cx="6947049" cy="4124206"/>
          </a:xfrm>
          <a:prstGeom prst="rect">
            <a:avLst/>
          </a:prstGeom>
        </p:spPr>
        <p:txBody>
          <a:bodyPr wrap="square">
            <a:spAutoFit/>
          </a:bodyPr>
          <a:lstStyle/>
          <a:p>
            <a:pPr marL="342900" indent="-342900">
              <a:spcAft>
                <a:spcPts val="1200"/>
              </a:spcAft>
              <a:buFont typeface="Wingdings" pitchFamily="2" charset="2"/>
              <a:buChar char="§"/>
            </a:pPr>
            <a:r>
              <a:rPr lang="en-US" sz="2400" b="1" dirty="0" smtClean="0">
                <a:latin typeface="Arial" pitchFamily="34" charset="0"/>
                <a:cs typeface="Arial" pitchFamily="34" charset="0"/>
              </a:rPr>
              <a:t>Lost in the Business Language of Security</a:t>
            </a:r>
          </a:p>
          <a:p>
            <a:pPr marL="342900" indent="-342900">
              <a:spcAft>
                <a:spcPts val="1200"/>
              </a:spcAft>
              <a:buFont typeface="Wingdings" pitchFamily="2" charset="2"/>
              <a:buChar char="§"/>
            </a:pPr>
            <a:r>
              <a:rPr lang="en-US" sz="2400" b="1" dirty="0" smtClean="0">
                <a:latin typeface="Arial" pitchFamily="34" charset="0"/>
                <a:cs typeface="Arial" pitchFamily="34" charset="0"/>
              </a:rPr>
              <a:t>Hardwired to use of Force and Fortification</a:t>
            </a: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Inadequate Literacy on the Digital Age</a:t>
            </a:r>
            <a:endParaRPr lang="en-US" sz="2400" b="1" dirty="0">
              <a:solidFill>
                <a:prstClr val="black"/>
              </a:solidFill>
              <a:latin typeface="Arial" pitchFamily="34" charset="0"/>
              <a:cs typeface="Arial" pitchFamily="34" charset="0"/>
            </a:endParaRPr>
          </a:p>
          <a:p>
            <a:pPr marL="342900" lvl="0" indent="-342900">
              <a:spcAft>
                <a:spcPts val="1200"/>
              </a:spcAft>
              <a:buFont typeface="Wingdings" pitchFamily="2" charset="2"/>
              <a:buChar char="§"/>
            </a:pPr>
            <a:r>
              <a:rPr lang="en-US" sz="2400" b="1" dirty="0" smtClean="0">
                <a:latin typeface="Arial" pitchFamily="34" charset="0"/>
                <a:cs typeface="Arial" pitchFamily="34" charset="0"/>
              </a:rPr>
              <a:t>Stranger to Comfort and Convenience</a:t>
            </a: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Stuck </a:t>
            </a:r>
            <a:r>
              <a:rPr lang="en-US" sz="2400" b="1" dirty="0">
                <a:solidFill>
                  <a:prstClr val="black"/>
                </a:solidFill>
                <a:latin typeface="Arial" pitchFamily="34" charset="0"/>
                <a:cs typeface="Arial" pitchFamily="34" charset="0"/>
              </a:rPr>
              <a:t>with </a:t>
            </a:r>
            <a:r>
              <a:rPr lang="en-US" sz="2400" b="1" dirty="0" smtClean="0">
                <a:solidFill>
                  <a:prstClr val="black"/>
                </a:solidFill>
                <a:latin typeface="Arial" pitchFamily="34" charset="0"/>
                <a:cs typeface="Arial" pitchFamily="34" charset="0"/>
              </a:rPr>
              <a:t>Delegation</a:t>
            </a: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Misunderstanding of Industrial Security</a:t>
            </a:r>
          </a:p>
          <a:p>
            <a:pPr marL="342900" lvl="0" indent="-342900">
              <a:spcAft>
                <a:spcPts val="1200"/>
              </a:spcAft>
              <a:buFont typeface="Wingdings" pitchFamily="2" charset="2"/>
              <a:buChar char="§"/>
            </a:pPr>
            <a:r>
              <a:rPr lang="en-US" sz="2400" b="1" dirty="0" smtClean="0">
                <a:solidFill>
                  <a:prstClr val="black"/>
                </a:solidFill>
                <a:latin typeface="Arial" pitchFamily="34" charset="0"/>
                <a:cs typeface="Arial" pitchFamily="34" charset="0"/>
              </a:rPr>
              <a:t>Physically and Medically Challenged</a:t>
            </a:r>
            <a:endParaRPr lang="en-US" sz="2400" b="1" dirty="0">
              <a:solidFill>
                <a:prstClr val="black"/>
              </a:solidFill>
              <a:latin typeface="Arial" pitchFamily="34" charset="0"/>
              <a:cs typeface="Arial" pitchFamily="34" charset="0"/>
            </a:endParaRPr>
          </a:p>
          <a:p>
            <a:pPr marL="342900" indent="-342900">
              <a:spcAft>
                <a:spcPts val="1200"/>
              </a:spcAft>
              <a:buFont typeface="Wingdings" pitchFamily="2" charset="2"/>
              <a:buChar char="§"/>
            </a:pPr>
            <a:endParaRPr lang="en-US" sz="2400" b="1" dirty="0" smtClean="0">
              <a:latin typeface="Arial" pitchFamily="34" charset="0"/>
              <a:cs typeface="Arial" pitchFamily="34" charset="0"/>
            </a:endParaRPr>
          </a:p>
        </p:txBody>
      </p:sp>
      <p:sp>
        <p:nvSpPr>
          <p:cNvPr id="3" name="TextBox 2"/>
          <p:cNvSpPr txBox="1"/>
          <p:nvPr/>
        </p:nvSpPr>
        <p:spPr>
          <a:xfrm>
            <a:off x="2819399" y="457200"/>
            <a:ext cx="4414927" cy="954107"/>
          </a:xfrm>
          <a:prstGeom prst="rect">
            <a:avLst/>
          </a:prstGeom>
          <a:noFill/>
        </p:spPr>
        <p:txBody>
          <a:bodyPr wrap="none" rtlCol="0">
            <a:spAutoFit/>
          </a:bodyPr>
          <a:lstStyle/>
          <a:p>
            <a:r>
              <a:rPr lang="en-US" sz="2800" b="1" dirty="0" smtClean="0">
                <a:latin typeface="Arial" pitchFamily="34" charset="0"/>
                <a:cs typeface="Arial" pitchFamily="34" charset="0"/>
              </a:rPr>
              <a:t>Weaknesses of a former </a:t>
            </a:r>
          </a:p>
          <a:p>
            <a:pPr algn="ctr"/>
            <a:r>
              <a:rPr lang="en-US" sz="2800" b="1" dirty="0" smtClean="0">
                <a:latin typeface="Arial" pitchFamily="34" charset="0"/>
                <a:cs typeface="Arial" pitchFamily="34" charset="0"/>
              </a:rPr>
              <a:t>Military Officer</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141237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11" name="Rectangle 10"/>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
        <p:nvSpPr>
          <p:cNvPr id="13" name="Rectangle 12"/>
          <p:cNvSpPr/>
          <p:nvPr/>
        </p:nvSpPr>
        <p:spPr>
          <a:xfrm>
            <a:off x="533400" y="6073914"/>
            <a:ext cx="8077200" cy="707886"/>
          </a:xfrm>
          <a:prstGeom prst="rect">
            <a:avLst/>
          </a:prstGeom>
        </p:spPr>
        <p:txBody>
          <a:bodyPr wrap="square">
            <a:spAutoFit/>
          </a:bodyPr>
          <a:lstStyle/>
          <a:p>
            <a:pPr lvl="0" algn="ctr">
              <a:defRPr/>
            </a:pPr>
            <a:r>
              <a:rPr lang="en-US" sz="2000" b="1" dirty="0">
                <a:solidFill>
                  <a:prstClr val="black"/>
                </a:solidFill>
                <a:latin typeface="Arial" pitchFamily="34" charset="0"/>
                <a:cs typeface="Arial" pitchFamily="34" charset="0"/>
              </a:rPr>
              <a:t>The Masters in National Security Administration Program does not cover Fundamental of Industrial Security </a:t>
            </a:r>
          </a:p>
        </p:txBody>
      </p:sp>
      <p:sp>
        <p:nvSpPr>
          <p:cNvPr id="14" name="Rectangle 13"/>
          <p:cNvSpPr/>
          <p:nvPr/>
        </p:nvSpPr>
        <p:spPr>
          <a:xfrm>
            <a:off x="2118797" y="5533020"/>
            <a:ext cx="1005403" cy="461665"/>
          </a:xfrm>
          <a:prstGeom prst="rect">
            <a:avLst/>
          </a:prstGeom>
        </p:spPr>
        <p:txBody>
          <a:bodyPr wrap="none">
            <a:spAutoFit/>
          </a:bodyPr>
          <a:lstStyle/>
          <a:p>
            <a:pPr lvl="0" algn="ctr">
              <a:defRPr/>
            </a:pPr>
            <a:r>
              <a:rPr lang="en-US" sz="2400" b="1" dirty="0">
                <a:solidFill>
                  <a:prstClr val="black"/>
                </a:solidFill>
                <a:latin typeface="Arial" pitchFamily="34" charset="0"/>
                <a:cs typeface="Arial" pitchFamily="34" charset="0"/>
              </a:rPr>
              <a:t>Micro</a:t>
            </a:r>
          </a:p>
        </p:txBody>
      </p:sp>
      <p:sp>
        <p:nvSpPr>
          <p:cNvPr id="15" name="Rectangle 14"/>
          <p:cNvSpPr/>
          <p:nvPr/>
        </p:nvSpPr>
        <p:spPr>
          <a:xfrm>
            <a:off x="6110631" y="5533020"/>
            <a:ext cx="1091966" cy="461665"/>
          </a:xfrm>
          <a:prstGeom prst="rect">
            <a:avLst/>
          </a:prstGeom>
        </p:spPr>
        <p:txBody>
          <a:bodyPr wrap="none">
            <a:spAutoFit/>
          </a:bodyPr>
          <a:lstStyle/>
          <a:p>
            <a:pPr algn="ctr">
              <a:defRPr/>
            </a:pPr>
            <a:r>
              <a:rPr lang="en-US" sz="2400" b="1" dirty="0">
                <a:latin typeface="Arial" pitchFamily="34" charset="0"/>
                <a:cs typeface="Arial" pitchFamily="34" charset="0"/>
              </a:rPr>
              <a:t>Macro</a:t>
            </a:r>
          </a:p>
        </p:txBody>
      </p:sp>
      <p:pic>
        <p:nvPicPr>
          <p:cNvPr id="1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08" y="2167720"/>
            <a:ext cx="3795373" cy="35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066800" y="1735188"/>
            <a:ext cx="2868093" cy="461665"/>
          </a:xfrm>
          <a:prstGeom prst="rect">
            <a:avLst/>
          </a:prstGeom>
        </p:spPr>
        <p:txBody>
          <a:bodyPr wrap="none">
            <a:spAutoFit/>
          </a:bodyPr>
          <a:lstStyle/>
          <a:p>
            <a:pPr lvl="0" algn="ctr"/>
            <a:r>
              <a:rPr lang="en-US" sz="2400" b="1" dirty="0">
                <a:solidFill>
                  <a:prstClr val="black"/>
                </a:solidFill>
                <a:latin typeface="Arial" pitchFamily="34" charset="0"/>
                <a:cs typeface="Arial" pitchFamily="34" charset="0"/>
              </a:rPr>
              <a:t>Industrial Security</a:t>
            </a:r>
          </a:p>
        </p:txBody>
      </p:sp>
      <p:sp>
        <p:nvSpPr>
          <p:cNvPr id="19" name="Rectangle 18"/>
          <p:cNvSpPr/>
          <p:nvPr/>
        </p:nvSpPr>
        <p:spPr>
          <a:xfrm>
            <a:off x="6185972" y="1801782"/>
            <a:ext cx="1091966" cy="461665"/>
          </a:xfrm>
          <a:prstGeom prst="rect">
            <a:avLst/>
          </a:prstGeom>
        </p:spPr>
        <p:txBody>
          <a:bodyPr wrap="none">
            <a:spAutoFit/>
          </a:bodyPr>
          <a:lstStyle/>
          <a:p>
            <a:pPr lvl="0" algn="ctr"/>
            <a:r>
              <a:rPr lang="en-US" sz="2400" b="1" dirty="0">
                <a:solidFill>
                  <a:prstClr val="black"/>
                </a:solidFill>
                <a:latin typeface="Arial" pitchFamily="34" charset="0"/>
                <a:cs typeface="Arial" pitchFamily="34" charset="0"/>
              </a:rPr>
              <a:t>MNSA</a:t>
            </a:r>
          </a:p>
        </p:txBody>
      </p:sp>
      <p:pic>
        <p:nvPicPr>
          <p:cNvPr id="2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352583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3467" y="2234315"/>
            <a:ext cx="3736975"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467" y="2263447"/>
            <a:ext cx="3518533" cy="348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578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67" name="Chart 7"/>
          <p:cNvGraphicFramePr>
            <a:graphicFrameLocks/>
          </p:cNvGraphicFramePr>
          <p:nvPr>
            <p:extLst>
              <p:ext uri="{D42A27DB-BD31-4B8C-83A1-F6EECF244321}">
                <p14:modId xmlns:p14="http://schemas.microsoft.com/office/powerpoint/2010/main" val="2432772469"/>
              </p:ext>
            </p:extLst>
          </p:nvPr>
        </p:nvGraphicFramePr>
        <p:xfrm>
          <a:off x="4775200" y="2257496"/>
          <a:ext cx="3911600" cy="3621088"/>
        </p:xfrm>
        <a:graphic>
          <a:graphicData uri="http://schemas.openxmlformats.org/presentationml/2006/ole">
            <mc:AlternateContent xmlns:mc="http://schemas.openxmlformats.org/markup-compatibility/2006">
              <mc:Choice xmlns:v="urn:schemas-microsoft-com:vml" Requires="v">
                <p:oleObj spid="_x0000_s21618" r:id="rId3" imgW="3907875" imgH="3621338" progId="Excel.Chart.8">
                  <p:embed/>
                </p:oleObj>
              </mc:Choice>
              <mc:Fallback>
                <p:oleObj r:id="rId3" imgW="3907875" imgH="3621338"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2257496"/>
                        <a:ext cx="3911600"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AutoShape 23"/>
          <p:cNvSpPr>
            <a:spLocks noChangeArrowheads="1"/>
          </p:cNvSpPr>
          <p:nvPr/>
        </p:nvSpPr>
        <p:spPr bwMode="auto">
          <a:xfrm rot="19419916">
            <a:off x="3217933" y="2065564"/>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3" name="Right Arrow 12"/>
          <p:cNvSpPr/>
          <p:nvPr/>
        </p:nvSpPr>
        <p:spPr bwMode="auto">
          <a:xfrm rot="2656766">
            <a:off x="106998" y="198407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4" name="Right Arrow 13"/>
          <p:cNvSpPr/>
          <p:nvPr/>
        </p:nvSpPr>
        <p:spPr bwMode="auto">
          <a:xfrm rot="18443411">
            <a:off x="5608090" y="4669916"/>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5" name="Right Arrow 14"/>
          <p:cNvSpPr/>
          <p:nvPr/>
        </p:nvSpPr>
        <p:spPr bwMode="auto">
          <a:xfrm>
            <a:off x="4990500" y="3684558"/>
            <a:ext cx="1276975" cy="781110"/>
          </a:xfrm>
          <a:prstGeom prst="rightArrow">
            <a:avLst/>
          </a:prstGeom>
          <a:solidFill>
            <a:schemeClr val="bg1">
              <a:lumMod val="6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6" name="Right Arrow 15"/>
          <p:cNvSpPr/>
          <p:nvPr/>
        </p:nvSpPr>
        <p:spPr bwMode="auto">
          <a:xfrm rot="3264120">
            <a:off x="5600504" y="2668077"/>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7" name="Right Arrow 16"/>
          <p:cNvSpPr/>
          <p:nvPr/>
        </p:nvSpPr>
        <p:spPr bwMode="auto">
          <a:xfrm rot="19109529">
            <a:off x="-55706" y="522203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8" name="AutoShape 23"/>
          <p:cNvSpPr>
            <a:spLocks noChangeArrowheads="1"/>
          </p:cNvSpPr>
          <p:nvPr/>
        </p:nvSpPr>
        <p:spPr bwMode="auto">
          <a:xfrm rot="3510249">
            <a:off x="6790083" y="4669051"/>
            <a:ext cx="1216688"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9" name="AutoShape 23"/>
          <p:cNvSpPr>
            <a:spLocks noChangeArrowheads="1"/>
          </p:cNvSpPr>
          <p:nvPr/>
        </p:nvSpPr>
        <p:spPr bwMode="auto">
          <a:xfrm rot="17846825">
            <a:off x="6740585" y="2658488"/>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0" name="AutoShape 23"/>
          <p:cNvSpPr>
            <a:spLocks noChangeArrowheads="1"/>
          </p:cNvSpPr>
          <p:nvPr/>
        </p:nvSpPr>
        <p:spPr bwMode="auto">
          <a:xfrm>
            <a:off x="7207931" y="3712974"/>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1" name="AutoShape 23"/>
          <p:cNvSpPr>
            <a:spLocks noChangeArrowheads="1"/>
          </p:cNvSpPr>
          <p:nvPr/>
        </p:nvSpPr>
        <p:spPr bwMode="auto">
          <a:xfrm rot="2464221">
            <a:off x="3361485" y="505759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4" name="Rectangle 23"/>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3" name="Rectangle 2"/>
          <p:cNvSpPr/>
          <p:nvPr/>
        </p:nvSpPr>
        <p:spPr>
          <a:xfrm>
            <a:off x="1546904" y="5978987"/>
            <a:ext cx="6409172" cy="707886"/>
          </a:xfrm>
          <a:prstGeom prst="rect">
            <a:avLst/>
          </a:prstGeom>
        </p:spPr>
        <p:txBody>
          <a:bodyPr wrap="square">
            <a:spAutoFit/>
          </a:bodyPr>
          <a:lstStyle/>
          <a:p>
            <a:pPr algn="ctr">
              <a:defRPr/>
            </a:pPr>
            <a:r>
              <a:rPr lang="en-US" sz="2000" b="1" dirty="0">
                <a:latin typeface="Arial" pitchFamily="34" charset="0"/>
                <a:cs typeface="Arial" pitchFamily="34" charset="0"/>
              </a:rPr>
              <a:t>Philippine Military Academy Security Curriculum is patterned after the MNSA PROGRAM </a:t>
            </a:r>
          </a:p>
        </p:txBody>
      </p:sp>
      <p:sp>
        <p:nvSpPr>
          <p:cNvPr id="26" name="Rectangle 25"/>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
        <p:nvSpPr>
          <p:cNvPr id="4" name="Rectangle 3"/>
          <p:cNvSpPr/>
          <p:nvPr/>
        </p:nvSpPr>
        <p:spPr>
          <a:xfrm>
            <a:off x="976324" y="1795831"/>
            <a:ext cx="2868093" cy="461665"/>
          </a:xfrm>
          <a:prstGeom prst="rect">
            <a:avLst/>
          </a:prstGeom>
        </p:spPr>
        <p:txBody>
          <a:bodyPr wrap="none">
            <a:spAutoFit/>
          </a:bodyPr>
          <a:lstStyle/>
          <a:p>
            <a:pPr lvl="0" algn="ctr"/>
            <a:r>
              <a:rPr lang="en-US" sz="2400" b="1" dirty="0">
                <a:solidFill>
                  <a:prstClr val="black"/>
                </a:solidFill>
                <a:latin typeface="Arial" pitchFamily="34" charset="0"/>
                <a:cs typeface="Arial" pitchFamily="34" charset="0"/>
              </a:rPr>
              <a:t>Industrial Security</a:t>
            </a:r>
          </a:p>
        </p:txBody>
      </p:sp>
      <p:sp>
        <p:nvSpPr>
          <p:cNvPr id="5" name="Rectangle 4"/>
          <p:cNvSpPr/>
          <p:nvPr/>
        </p:nvSpPr>
        <p:spPr>
          <a:xfrm>
            <a:off x="6061641" y="1851411"/>
            <a:ext cx="1382110"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BS PMA</a:t>
            </a:r>
            <a:endParaRPr lang="en-US" sz="2400" b="1" dirty="0">
              <a:solidFill>
                <a:prstClr val="black"/>
              </a:solidFill>
              <a:latin typeface="Arial" pitchFamily="34" charset="0"/>
              <a:cs typeface="Arial" pitchFamily="34" charset="0"/>
            </a:endParaRPr>
          </a:p>
        </p:txBody>
      </p:sp>
      <p:pic>
        <p:nvPicPr>
          <p:cNvPr id="2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18" y="2438400"/>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7963" y="352583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369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191" y="254942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764" name="Chart 9"/>
          <p:cNvGraphicFramePr>
            <a:graphicFrameLocks/>
          </p:cNvGraphicFramePr>
          <p:nvPr>
            <p:extLst>
              <p:ext uri="{D42A27DB-BD31-4B8C-83A1-F6EECF244321}">
                <p14:modId xmlns:p14="http://schemas.microsoft.com/office/powerpoint/2010/main" val="2415848751"/>
              </p:ext>
            </p:extLst>
          </p:nvPr>
        </p:nvGraphicFramePr>
        <p:xfrm>
          <a:off x="4724400" y="2438400"/>
          <a:ext cx="3979863" cy="3616325"/>
        </p:xfrm>
        <a:graphic>
          <a:graphicData uri="http://schemas.openxmlformats.org/presentationml/2006/ole">
            <mc:AlternateContent xmlns:mc="http://schemas.openxmlformats.org/markup-compatibility/2006">
              <mc:Choice xmlns:v="urn:schemas-microsoft-com:vml" Requires="v">
                <p:oleObj spid="_x0000_s31955" r:id="rId4" imgW="3981033" imgH="3615241" progId="Excel.Chart.8">
                  <p:embed/>
                </p:oleObj>
              </mc:Choice>
              <mc:Fallback>
                <p:oleObj r:id="rId4" imgW="3981033" imgH="361524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438400"/>
                        <a:ext cx="397986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66" name="Chart 10"/>
          <p:cNvGraphicFramePr>
            <a:graphicFrameLocks/>
          </p:cNvGraphicFramePr>
          <p:nvPr>
            <p:extLst>
              <p:ext uri="{D42A27DB-BD31-4B8C-83A1-F6EECF244321}">
                <p14:modId xmlns:p14="http://schemas.microsoft.com/office/powerpoint/2010/main" val="3696018043"/>
              </p:ext>
            </p:extLst>
          </p:nvPr>
        </p:nvGraphicFramePr>
        <p:xfrm>
          <a:off x="5181600" y="2603231"/>
          <a:ext cx="2989705" cy="3172766"/>
        </p:xfrm>
        <a:graphic>
          <a:graphicData uri="http://schemas.openxmlformats.org/presentationml/2006/ole">
            <mc:AlternateContent xmlns:mc="http://schemas.openxmlformats.org/markup-compatibility/2006">
              <mc:Choice xmlns:v="urn:schemas-microsoft-com:vml" Requires="v">
                <p:oleObj spid="_x0000_s31956" r:id="rId6" imgW="3139712" imgH="3407959" progId="Excel.Chart.8">
                  <p:embed/>
                </p:oleObj>
              </mc:Choice>
              <mc:Fallback>
                <p:oleObj r:id="rId6" imgW="3139712" imgH="3407959"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603231"/>
                        <a:ext cx="2989705" cy="3172766"/>
                      </a:xfrm>
                      <a:prstGeom prst="rect">
                        <a:avLst/>
                      </a:prstGeom>
                      <a:noFill/>
                      <a:ln>
                        <a:noFill/>
                      </a:ln>
                      <a:extLst/>
                    </p:spPr>
                  </p:pic>
                </p:oleObj>
              </mc:Fallback>
            </mc:AlternateContent>
          </a:graphicData>
        </a:graphic>
      </p:graphicFrame>
      <p:sp>
        <p:nvSpPr>
          <p:cNvPr id="15" name="AutoShape 23"/>
          <p:cNvSpPr>
            <a:spLocks noChangeArrowheads="1"/>
          </p:cNvSpPr>
          <p:nvPr/>
        </p:nvSpPr>
        <p:spPr bwMode="auto">
          <a:xfrm rot="19419916">
            <a:off x="3365406" y="2294164"/>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6" name="Right Arrow 15"/>
          <p:cNvSpPr/>
          <p:nvPr/>
        </p:nvSpPr>
        <p:spPr bwMode="auto">
          <a:xfrm rot="2656766">
            <a:off x="254471" y="221267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7" name="Right Arrow 16"/>
          <p:cNvSpPr/>
          <p:nvPr/>
        </p:nvSpPr>
        <p:spPr bwMode="auto">
          <a:xfrm rot="18443411">
            <a:off x="5521353" y="4898516"/>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9" name="Right Arrow 18"/>
          <p:cNvSpPr/>
          <p:nvPr/>
        </p:nvSpPr>
        <p:spPr bwMode="auto">
          <a:xfrm rot="3264120">
            <a:off x="5137477" y="2775155"/>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0" name="Right Arrow 19"/>
          <p:cNvSpPr/>
          <p:nvPr/>
        </p:nvSpPr>
        <p:spPr bwMode="auto">
          <a:xfrm rot="19109529">
            <a:off x="130674" y="545063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2" name="AutoShape 23"/>
          <p:cNvSpPr>
            <a:spLocks noChangeArrowheads="1"/>
          </p:cNvSpPr>
          <p:nvPr/>
        </p:nvSpPr>
        <p:spPr bwMode="auto">
          <a:xfrm rot="17846825">
            <a:off x="6653848" y="2887088"/>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3" name="AutoShape 23"/>
          <p:cNvSpPr>
            <a:spLocks noChangeArrowheads="1"/>
          </p:cNvSpPr>
          <p:nvPr/>
        </p:nvSpPr>
        <p:spPr bwMode="auto">
          <a:xfrm>
            <a:off x="7121194" y="3941574"/>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4" name="AutoShape 23"/>
          <p:cNvSpPr>
            <a:spLocks noChangeArrowheads="1"/>
          </p:cNvSpPr>
          <p:nvPr/>
        </p:nvSpPr>
        <p:spPr bwMode="auto">
          <a:xfrm rot="2464221">
            <a:off x="3508958" y="528619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1" name="Rectangle 20"/>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27" name="Rectangle 26"/>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
        <p:nvSpPr>
          <p:cNvPr id="4" name="Rectangle 3"/>
          <p:cNvSpPr/>
          <p:nvPr/>
        </p:nvSpPr>
        <p:spPr>
          <a:xfrm>
            <a:off x="1805824" y="1964464"/>
            <a:ext cx="1399742"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Security</a:t>
            </a:r>
            <a:endParaRPr lang="en-US" sz="2400" b="1" dirty="0">
              <a:solidFill>
                <a:prstClr val="black"/>
              </a:solidFill>
              <a:latin typeface="Arial" pitchFamily="34" charset="0"/>
              <a:cs typeface="Arial" pitchFamily="34" charset="0"/>
            </a:endParaRPr>
          </a:p>
        </p:txBody>
      </p:sp>
      <p:sp>
        <p:nvSpPr>
          <p:cNvPr id="5" name="Rectangle 4"/>
          <p:cNvSpPr/>
          <p:nvPr/>
        </p:nvSpPr>
        <p:spPr>
          <a:xfrm>
            <a:off x="6263977" y="1976735"/>
            <a:ext cx="1017844"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PNPA</a:t>
            </a:r>
            <a:endParaRPr lang="en-US" sz="2400" b="1" dirty="0">
              <a:solidFill>
                <a:prstClr val="black"/>
              </a:solidFill>
              <a:latin typeface="Arial" pitchFamily="34" charset="0"/>
              <a:cs typeface="Arial" pitchFamily="34" charset="0"/>
            </a:endParaRPr>
          </a:p>
        </p:txBody>
      </p:sp>
      <p:pic>
        <p:nvPicPr>
          <p:cNvPr id="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91" y="254942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3737" y="6065402"/>
            <a:ext cx="8070642" cy="707886"/>
          </a:xfrm>
          <a:prstGeom prst="rect">
            <a:avLst/>
          </a:prstGeom>
        </p:spPr>
        <p:txBody>
          <a:bodyPr wrap="square">
            <a:spAutoFit/>
          </a:bodyPr>
          <a:lstStyle/>
          <a:p>
            <a:pPr lvl="0" algn="ctr">
              <a:defRPr/>
            </a:pPr>
            <a:r>
              <a:rPr lang="en-US" sz="2000" b="1" dirty="0">
                <a:solidFill>
                  <a:prstClr val="black"/>
                </a:solidFill>
                <a:latin typeface="Arial" pitchFamily="34" charset="0"/>
                <a:cs typeface="Arial" pitchFamily="34" charset="0"/>
              </a:rPr>
              <a:t>Philippine National Police Academic Program covers only a minimal and incomplete coverage of  Security subjects </a:t>
            </a:r>
          </a:p>
        </p:txBody>
      </p:sp>
      <p:pic>
        <p:nvPicPr>
          <p:cNvPr id="317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8754" y="3790950"/>
            <a:ext cx="706437"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3119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5029200" y="3406653"/>
            <a:ext cx="3200400" cy="16927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ctr" eaLnBrk="1" hangingPunct="1">
              <a:defRPr/>
            </a:pPr>
            <a:endParaRPr lang="en-US" sz="800" dirty="0" smtClean="0">
              <a:latin typeface="Arial" pitchFamily="34" charset="0"/>
              <a:cs typeface="Arial" pitchFamily="34" charset="0"/>
            </a:endParaRPr>
          </a:p>
          <a:p>
            <a:pPr algn="ctr" eaLnBrk="1" hangingPunct="1">
              <a:defRPr/>
            </a:pPr>
            <a:r>
              <a:rPr lang="en-US" sz="2400" dirty="0" smtClean="0">
                <a:latin typeface="Arial" pitchFamily="34" charset="0"/>
                <a:cs typeface="Arial" pitchFamily="34" charset="0"/>
              </a:rPr>
              <a:t>To make sure that people do what is required by law.</a:t>
            </a:r>
          </a:p>
          <a:p>
            <a:pPr algn="ctr" eaLnBrk="1" hangingPunct="1">
              <a:defRPr/>
            </a:pPr>
            <a:r>
              <a:rPr lang="en-US" sz="2400" dirty="0" smtClean="0">
                <a:latin typeface="Arial" pitchFamily="34" charset="0"/>
                <a:cs typeface="Arial" pitchFamily="34" charset="0"/>
              </a:rPr>
              <a:t>(</a:t>
            </a:r>
            <a:r>
              <a:rPr lang="en-US" sz="2400" dirty="0" smtClean="0">
                <a:solidFill>
                  <a:srgbClr val="FF0000"/>
                </a:solidFill>
                <a:latin typeface="Arial" pitchFamily="34" charset="0"/>
                <a:cs typeface="Arial" pitchFamily="34" charset="0"/>
              </a:rPr>
              <a:t>Social Science</a:t>
            </a:r>
            <a:r>
              <a:rPr lang="en-US" sz="2400" dirty="0" smtClean="0">
                <a:latin typeface="Arial" pitchFamily="34" charset="0"/>
                <a:cs typeface="Arial" pitchFamily="34" charset="0"/>
              </a:rPr>
              <a:t>)</a:t>
            </a:r>
          </a:p>
        </p:txBody>
      </p:sp>
      <p:sp>
        <p:nvSpPr>
          <p:cNvPr id="7" name="Text Box 2"/>
          <p:cNvSpPr txBox="1">
            <a:spLocks noChangeArrowheads="1"/>
          </p:cNvSpPr>
          <p:nvPr/>
        </p:nvSpPr>
        <p:spPr bwMode="auto">
          <a:xfrm>
            <a:off x="411843" y="2971800"/>
            <a:ext cx="3550557" cy="31700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ctr" eaLnBrk="1" hangingPunct="1">
              <a:defRPr/>
            </a:pPr>
            <a:endParaRPr lang="en-US" sz="800" dirty="0" smtClean="0">
              <a:latin typeface="Arial" pitchFamily="34" charset="0"/>
              <a:cs typeface="Arial" pitchFamily="34" charset="0"/>
            </a:endParaRPr>
          </a:p>
          <a:p>
            <a:pPr algn="ctr" eaLnBrk="1" hangingPunct="1">
              <a:defRPr/>
            </a:pPr>
            <a:r>
              <a:rPr lang="en-US" sz="2400" dirty="0" smtClean="0">
                <a:latin typeface="Arial" pitchFamily="34" charset="0"/>
                <a:cs typeface="Arial" pitchFamily="34" charset="0"/>
              </a:rPr>
              <a:t>A predictable environment where one can achieve his objectives.  Freedom from care.</a:t>
            </a:r>
          </a:p>
          <a:p>
            <a:pPr algn="ctr" eaLnBrk="1" hangingPunct="1">
              <a:defRPr/>
            </a:pPr>
            <a:r>
              <a:rPr lang="en-US" sz="2400" dirty="0" smtClean="0">
                <a:latin typeface="Arial" pitchFamily="34" charset="0"/>
                <a:cs typeface="Arial" pitchFamily="34" charset="0"/>
              </a:rPr>
              <a:t>(</a:t>
            </a:r>
            <a:r>
              <a:rPr lang="en-US" sz="2400" dirty="0" smtClean="0">
                <a:solidFill>
                  <a:srgbClr val="FF0000"/>
                </a:solidFill>
                <a:latin typeface="Arial" pitchFamily="34" charset="0"/>
                <a:cs typeface="Arial" pitchFamily="34" charset="0"/>
              </a:rPr>
              <a:t>Business, Economics,</a:t>
            </a:r>
          </a:p>
          <a:p>
            <a:pPr algn="ctr" eaLnBrk="1" hangingPunct="1">
              <a:defRPr/>
            </a:pPr>
            <a:r>
              <a:rPr lang="en-US" sz="2400" dirty="0" smtClean="0">
                <a:solidFill>
                  <a:srgbClr val="FF0000"/>
                </a:solidFill>
                <a:latin typeface="Arial" pitchFamily="34" charset="0"/>
                <a:cs typeface="Arial" pitchFamily="34" charset="0"/>
              </a:rPr>
              <a:t>Behavioral Science</a:t>
            </a:r>
          </a:p>
          <a:p>
            <a:pPr algn="ctr" eaLnBrk="1" hangingPunct="1">
              <a:defRPr/>
            </a:pPr>
            <a:r>
              <a:rPr lang="en-US" sz="2400" dirty="0" smtClean="0">
                <a:solidFill>
                  <a:srgbClr val="FF0000"/>
                </a:solidFill>
                <a:latin typeface="Arial" pitchFamily="34" charset="0"/>
                <a:cs typeface="Arial" pitchFamily="34" charset="0"/>
              </a:rPr>
              <a:t>Social Science</a:t>
            </a:r>
            <a:r>
              <a:rPr lang="en-US" sz="2400" dirty="0" smtClean="0">
                <a:latin typeface="Arial" pitchFamily="34" charset="0"/>
                <a:cs typeface="Arial" pitchFamily="34" charset="0"/>
              </a:rPr>
              <a:t>)</a:t>
            </a:r>
          </a:p>
        </p:txBody>
      </p:sp>
      <p:sp>
        <p:nvSpPr>
          <p:cNvPr id="8" name="Rectangle 7"/>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11" name="Rectangle 10"/>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
        <p:nvSpPr>
          <p:cNvPr id="3" name="Rectangle 2"/>
          <p:cNvSpPr/>
          <p:nvPr/>
        </p:nvSpPr>
        <p:spPr>
          <a:xfrm>
            <a:off x="1487250" y="2269381"/>
            <a:ext cx="1399742" cy="461665"/>
          </a:xfrm>
          <a:prstGeom prst="rect">
            <a:avLst/>
          </a:prstGeom>
        </p:spPr>
        <p:txBody>
          <a:bodyPr wrap="none">
            <a:spAutoFit/>
          </a:bodyPr>
          <a:lstStyle/>
          <a:p>
            <a:pPr lvl="0" algn="ctr">
              <a:defRPr/>
            </a:pPr>
            <a:r>
              <a:rPr lang="en-US" sz="2400" b="1" dirty="0" smtClean="0">
                <a:solidFill>
                  <a:prstClr val="black"/>
                </a:solidFill>
                <a:latin typeface="Arial" pitchFamily="34" charset="0"/>
                <a:cs typeface="Arial" pitchFamily="34" charset="0"/>
              </a:rPr>
              <a:t>Security</a:t>
            </a:r>
            <a:endParaRPr lang="en-US" sz="2400" b="1" i="1" dirty="0">
              <a:solidFill>
                <a:prstClr val="black"/>
              </a:solidFill>
              <a:latin typeface="Arial" pitchFamily="34" charset="0"/>
              <a:cs typeface="Arial" pitchFamily="34" charset="0"/>
            </a:endParaRPr>
          </a:p>
        </p:txBody>
      </p:sp>
      <p:sp>
        <p:nvSpPr>
          <p:cNvPr id="12" name="Rectangle 11"/>
          <p:cNvSpPr/>
          <p:nvPr/>
        </p:nvSpPr>
        <p:spPr>
          <a:xfrm>
            <a:off x="5179534" y="2286000"/>
            <a:ext cx="2749471" cy="461665"/>
          </a:xfrm>
          <a:prstGeom prst="rect">
            <a:avLst/>
          </a:prstGeom>
        </p:spPr>
        <p:txBody>
          <a:bodyPr wrap="none">
            <a:spAutoFit/>
          </a:bodyPr>
          <a:lstStyle/>
          <a:p>
            <a:r>
              <a:rPr lang="en-US" sz="2400" b="1" dirty="0" smtClean="0">
                <a:solidFill>
                  <a:prstClr val="black"/>
                </a:solidFill>
                <a:latin typeface="Arial" pitchFamily="34" charset="0"/>
                <a:cs typeface="Arial" pitchFamily="34" charset="0"/>
              </a:rPr>
              <a:t>Law Enforcement</a:t>
            </a:r>
            <a:endParaRPr lang="en-PH" sz="2400" b="1" dirty="0"/>
          </a:p>
        </p:txBody>
      </p:sp>
      <p:pic>
        <p:nvPicPr>
          <p:cNvPr id="14"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789" y="237069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428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191" y="254942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764" name="Chart 9"/>
          <p:cNvGraphicFramePr>
            <a:graphicFrameLocks/>
          </p:cNvGraphicFramePr>
          <p:nvPr>
            <p:extLst>
              <p:ext uri="{D42A27DB-BD31-4B8C-83A1-F6EECF244321}">
                <p14:modId xmlns:p14="http://schemas.microsoft.com/office/powerpoint/2010/main" val="2019116956"/>
              </p:ext>
            </p:extLst>
          </p:nvPr>
        </p:nvGraphicFramePr>
        <p:xfrm>
          <a:off x="4724400" y="2438400"/>
          <a:ext cx="3979863" cy="3616325"/>
        </p:xfrm>
        <a:graphic>
          <a:graphicData uri="http://schemas.openxmlformats.org/presentationml/2006/ole">
            <mc:AlternateContent xmlns:mc="http://schemas.openxmlformats.org/markup-compatibility/2006">
              <mc:Choice xmlns:v="urn:schemas-microsoft-com:vml" Requires="v">
                <p:oleObj spid="_x0000_s32978" r:id="rId4" imgW="3981033" imgH="3615241" progId="Excel.Chart.8">
                  <p:embed/>
                </p:oleObj>
              </mc:Choice>
              <mc:Fallback>
                <p:oleObj r:id="rId4" imgW="3981033" imgH="361524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438400"/>
                        <a:ext cx="397986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66" name="Chart 10"/>
          <p:cNvGraphicFramePr>
            <a:graphicFrameLocks/>
          </p:cNvGraphicFramePr>
          <p:nvPr>
            <p:extLst>
              <p:ext uri="{D42A27DB-BD31-4B8C-83A1-F6EECF244321}">
                <p14:modId xmlns:p14="http://schemas.microsoft.com/office/powerpoint/2010/main" val="1477215711"/>
              </p:ext>
            </p:extLst>
          </p:nvPr>
        </p:nvGraphicFramePr>
        <p:xfrm>
          <a:off x="5181600" y="2603231"/>
          <a:ext cx="2989705" cy="3172766"/>
        </p:xfrm>
        <a:graphic>
          <a:graphicData uri="http://schemas.openxmlformats.org/presentationml/2006/ole">
            <mc:AlternateContent xmlns:mc="http://schemas.openxmlformats.org/markup-compatibility/2006">
              <mc:Choice xmlns:v="urn:schemas-microsoft-com:vml" Requires="v">
                <p:oleObj spid="_x0000_s32979" r:id="rId6" imgW="3139712" imgH="3407959" progId="Excel.Chart.8">
                  <p:embed/>
                </p:oleObj>
              </mc:Choice>
              <mc:Fallback>
                <p:oleObj r:id="rId6" imgW="3139712" imgH="3407959"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603231"/>
                        <a:ext cx="2989705" cy="3172766"/>
                      </a:xfrm>
                      <a:prstGeom prst="rect">
                        <a:avLst/>
                      </a:prstGeom>
                      <a:noFill/>
                      <a:ln>
                        <a:noFill/>
                      </a:ln>
                      <a:extLst/>
                    </p:spPr>
                  </p:pic>
                </p:oleObj>
              </mc:Fallback>
            </mc:AlternateContent>
          </a:graphicData>
        </a:graphic>
      </p:graphicFrame>
      <p:sp>
        <p:nvSpPr>
          <p:cNvPr id="15" name="AutoShape 23"/>
          <p:cNvSpPr>
            <a:spLocks noChangeArrowheads="1"/>
          </p:cNvSpPr>
          <p:nvPr/>
        </p:nvSpPr>
        <p:spPr bwMode="auto">
          <a:xfrm rot="19419916">
            <a:off x="3365406" y="2294164"/>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6" name="Right Arrow 15"/>
          <p:cNvSpPr/>
          <p:nvPr/>
        </p:nvSpPr>
        <p:spPr bwMode="auto">
          <a:xfrm rot="2656766">
            <a:off x="254471" y="221267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7" name="Right Arrow 16"/>
          <p:cNvSpPr/>
          <p:nvPr/>
        </p:nvSpPr>
        <p:spPr bwMode="auto">
          <a:xfrm rot="18443411">
            <a:off x="5521353" y="4898516"/>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9" name="Right Arrow 18"/>
          <p:cNvSpPr/>
          <p:nvPr/>
        </p:nvSpPr>
        <p:spPr bwMode="auto">
          <a:xfrm rot="3264120">
            <a:off x="5137477" y="2775155"/>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0" name="Right Arrow 19"/>
          <p:cNvSpPr/>
          <p:nvPr/>
        </p:nvSpPr>
        <p:spPr bwMode="auto">
          <a:xfrm rot="19109529">
            <a:off x="130674" y="545063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2" name="AutoShape 23"/>
          <p:cNvSpPr>
            <a:spLocks noChangeArrowheads="1"/>
          </p:cNvSpPr>
          <p:nvPr/>
        </p:nvSpPr>
        <p:spPr bwMode="auto">
          <a:xfrm rot="17846825">
            <a:off x="6653848" y="2887088"/>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3" name="AutoShape 23"/>
          <p:cNvSpPr>
            <a:spLocks noChangeArrowheads="1"/>
          </p:cNvSpPr>
          <p:nvPr/>
        </p:nvSpPr>
        <p:spPr bwMode="auto">
          <a:xfrm>
            <a:off x="7121194" y="3941574"/>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4" name="AutoShape 23"/>
          <p:cNvSpPr>
            <a:spLocks noChangeArrowheads="1"/>
          </p:cNvSpPr>
          <p:nvPr/>
        </p:nvSpPr>
        <p:spPr bwMode="auto">
          <a:xfrm rot="2464221">
            <a:off x="3508958" y="528619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1" name="Rectangle 20"/>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27" name="Rectangle 26"/>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
        <p:nvSpPr>
          <p:cNvPr id="4" name="Rectangle 3"/>
          <p:cNvSpPr/>
          <p:nvPr/>
        </p:nvSpPr>
        <p:spPr>
          <a:xfrm>
            <a:off x="1805824" y="1964464"/>
            <a:ext cx="1399742"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Security</a:t>
            </a:r>
            <a:endParaRPr lang="en-US" sz="2400" b="1" dirty="0">
              <a:solidFill>
                <a:prstClr val="black"/>
              </a:solidFill>
              <a:latin typeface="Arial" pitchFamily="34" charset="0"/>
              <a:cs typeface="Arial" pitchFamily="34" charset="0"/>
            </a:endParaRPr>
          </a:p>
        </p:txBody>
      </p:sp>
      <p:sp>
        <p:nvSpPr>
          <p:cNvPr id="5" name="Rectangle 4"/>
          <p:cNvSpPr/>
          <p:nvPr/>
        </p:nvSpPr>
        <p:spPr>
          <a:xfrm>
            <a:off x="5105400" y="1976735"/>
            <a:ext cx="3156634"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Intelligence Schools</a:t>
            </a:r>
            <a:endParaRPr lang="en-US" sz="2400" b="1" dirty="0">
              <a:solidFill>
                <a:prstClr val="black"/>
              </a:solidFill>
              <a:latin typeface="Arial" pitchFamily="34" charset="0"/>
              <a:cs typeface="Arial" pitchFamily="34" charset="0"/>
            </a:endParaRPr>
          </a:p>
        </p:txBody>
      </p:sp>
      <p:pic>
        <p:nvPicPr>
          <p:cNvPr id="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91" y="254942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1090477" y="6388513"/>
            <a:ext cx="7214552" cy="400110"/>
          </a:xfrm>
          <a:prstGeom prst="rect">
            <a:avLst/>
          </a:prstGeom>
        </p:spPr>
        <p:txBody>
          <a:bodyPr wrap="square">
            <a:spAutoFit/>
          </a:bodyPr>
          <a:lstStyle/>
          <a:p>
            <a:pPr lvl="0" algn="ctr">
              <a:defRPr/>
            </a:pPr>
            <a:r>
              <a:rPr lang="en-US" sz="2000" b="1" dirty="0">
                <a:solidFill>
                  <a:prstClr val="black"/>
                </a:solidFill>
                <a:latin typeface="Arial" pitchFamily="34" charset="0"/>
                <a:cs typeface="Arial" pitchFamily="34" charset="0"/>
              </a:rPr>
              <a:t>Intelligence Schools do not cover all Aspects of Security </a:t>
            </a:r>
          </a:p>
        </p:txBody>
      </p:sp>
      <p:pic>
        <p:nvPicPr>
          <p:cNvPr id="30"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0363" y="3775104"/>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325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6200" y="3119790"/>
            <a:ext cx="4038600" cy="27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b="1" dirty="0" smtClean="0">
                <a:solidFill>
                  <a:prstClr val="black"/>
                </a:solidFill>
                <a:latin typeface="+mj-lt"/>
                <a:cs typeface="Arial" pitchFamily="34" charset="0"/>
              </a:rPr>
              <a:t>JOEL JESUS M. SUPAN</a:t>
            </a:r>
          </a:p>
          <a:p>
            <a:pPr algn="ctr"/>
            <a:endParaRPr lang="en-US" sz="1700" b="1" dirty="0">
              <a:solidFill>
                <a:prstClr val="black"/>
              </a:solidFill>
              <a:latin typeface="+mj-lt"/>
              <a:cs typeface="Arial" pitchFamily="34" charset="0"/>
            </a:endParaRPr>
          </a:p>
          <a:p>
            <a:pPr algn="ctr"/>
            <a:r>
              <a:rPr lang="en-US" sz="1700" b="1" dirty="0">
                <a:solidFill>
                  <a:prstClr val="black"/>
                </a:solidFill>
                <a:latin typeface="+mj-lt"/>
                <a:cs typeface="Arial" pitchFamily="34" charset="0"/>
              </a:rPr>
              <a:t>FIELD OF EXPERTISE</a:t>
            </a:r>
          </a:p>
          <a:p>
            <a:pPr algn="ctr"/>
            <a:r>
              <a:rPr lang="en-US" sz="1700" b="1" dirty="0" smtClean="0">
                <a:solidFill>
                  <a:prstClr val="black"/>
                </a:solidFill>
                <a:latin typeface="+mj-lt"/>
                <a:cs typeface="Arial" pitchFamily="34" charset="0"/>
              </a:rPr>
              <a:t>Corporate </a:t>
            </a:r>
            <a:r>
              <a:rPr lang="en-US" sz="1700" b="1" dirty="0">
                <a:solidFill>
                  <a:prstClr val="black"/>
                </a:solidFill>
                <a:latin typeface="+mj-lt"/>
                <a:cs typeface="Arial" pitchFamily="34" charset="0"/>
              </a:rPr>
              <a:t>Security Management</a:t>
            </a:r>
          </a:p>
          <a:p>
            <a:pPr algn="ctr"/>
            <a:r>
              <a:rPr lang="en-US" sz="1700" b="1" dirty="0">
                <a:solidFill>
                  <a:prstClr val="black"/>
                </a:solidFill>
                <a:latin typeface="+mj-lt"/>
                <a:cs typeface="Arial" pitchFamily="34" charset="0"/>
              </a:rPr>
              <a:t>Organizational Security </a:t>
            </a:r>
            <a:r>
              <a:rPr lang="en-US" sz="1700" b="1" dirty="0" smtClean="0">
                <a:solidFill>
                  <a:prstClr val="black"/>
                </a:solidFill>
                <a:latin typeface="+mj-lt"/>
                <a:cs typeface="Arial" pitchFamily="34" charset="0"/>
              </a:rPr>
              <a:t>Education</a:t>
            </a:r>
            <a:endParaRPr lang="en-US" sz="1700" b="1" dirty="0">
              <a:solidFill>
                <a:prstClr val="black"/>
              </a:solidFill>
              <a:latin typeface="+mj-lt"/>
              <a:cs typeface="Arial" pitchFamily="34" charset="0"/>
            </a:endParaRPr>
          </a:p>
          <a:p>
            <a:pPr algn="ctr"/>
            <a:r>
              <a:rPr lang="en-US" sz="1700" b="1" dirty="0">
                <a:solidFill>
                  <a:prstClr val="black"/>
                </a:solidFill>
                <a:latin typeface="+mj-lt"/>
                <a:cs typeface="Arial" pitchFamily="34" charset="0"/>
              </a:rPr>
              <a:t>Security </a:t>
            </a:r>
            <a:r>
              <a:rPr lang="en-US" sz="1700" b="1" dirty="0" smtClean="0">
                <a:solidFill>
                  <a:prstClr val="black"/>
                </a:solidFill>
                <a:latin typeface="+mj-lt"/>
                <a:cs typeface="Arial" pitchFamily="34" charset="0"/>
              </a:rPr>
              <a:t>Services </a:t>
            </a:r>
            <a:r>
              <a:rPr lang="en-US" sz="1700" b="1" dirty="0">
                <a:solidFill>
                  <a:prstClr val="black"/>
                </a:solidFill>
                <a:latin typeface="+mj-lt"/>
                <a:cs typeface="Arial" pitchFamily="34" charset="0"/>
              </a:rPr>
              <a:t>Management</a:t>
            </a:r>
          </a:p>
          <a:p>
            <a:pPr algn="ctr"/>
            <a:r>
              <a:rPr lang="en-US" sz="1700" b="1" dirty="0">
                <a:solidFill>
                  <a:prstClr val="black"/>
                </a:solidFill>
                <a:latin typeface="+mj-lt"/>
                <a:cs typeface="Arial" pitchFamily="34" charset="0"/>
              </a:rPr>
              <a:t>Corporate </a:t>
            </a:r>
            <a:r>
              <a:rPr lang="en-US" sz="1700" b="1" dirty="0" smtClean="0">
                <a:solidFill>
                  <a:prstClr val="black"/>
                </a:solidFill>
                <a:latin typeface="+mj-lt"/>
                <a:cs typeface="Arial" pitchFamily="34" charset="0"/>
              </a:rPr>
              <a:t>Intelligence &amp;Investigations</a:t>
            </a:r>
          </a:p>
          <a:p>
            <a:pPr algn="ctr"/>
            <a:r>
              <a:rPr lang="en-US" sz="1700" b="1" dirty="0" smtClean="0">
                <a:solidFill>
                  <a:prstClr val="black"/>
                </a:solidFill>
                <a:latin typeface="+mj-lt"/>
                <a:cs typeface="Arial" pitchFamily="34" charset="0"/>
              </a:rPr>
              <a:t>Risk Management</a:t>
            </a:r>
          </a:p>
          <a:p>
            <a:pPr algn="ctr"/>
            <a:r>
              <a:rPr lang="en-US" sz="1700" b="1" dirty="0" smtClean="0">
                <a:solidFill>
                  <a:prstClr val="black"/>
                </a:solidFill>
                <a:latin typeface="+mj-lt"/>
                <a:cs typeface="Arial" pitchFamily="34" charset="0"/>
              </a:rPr>
              <a:t>Crisis Management</a:t>
            </a:r>
            <a:endParaRPr lang="en-US" sz="1700" b="1" dirty="0">
              <a:solidFill>
                <a:prstClr val="black"/>
              </a:solidFill>
              <a:latin typeface="+mj-lt"/>
              <a:cs typeface="Arial" pitchFamily="34" charset="0"/>
            </a:endParaRPr>
          </a:p>
        </p:txBody>
      </p:sp>
      <p:pic>
        <p:nvPicPr>
          <p:cNvPr id="6" name="Picture 2" descr="C:\Users\martn\Desktop\STONEWALL\stonewall security mod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909620"/>
            <a:ext cx="914400" cy="85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2"/>
          <p:cNvSpPr txBox="1">
            <a:spLocks noChangeArrowheads="1"/>
          </p:cNvSpPr>
          <p:nvPr/>
        </p:nvSpPr>
        <p:spPr bwMode="auto">
          <a:xfrm>
            <a:off x="4107305" y="872490"/>
            <a:ext cx="502920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smtClean="0">
                <a:solidFill>
                  <a:prstClr val="black"/>
                </a:solidFill>
                <a:latin typeface="+mj-lt"/>
                <a:cs typeface="Arial" pitchFamily="34" charset="0"/>
              </a:rPr>
              <a:t>MILESTONES</a:t>
            </a:r>
            <a:endParaRPr lang="en-US" sz="2400" b="1" dirty="0">
              <a:solidFill>
                <a:prstClr val="black"/>
              </a:solidFill>
              <a:latin typeface="+mj-lt"/>
              <a:cs typeface="Arial" pitchFamily="34" charset="0"/>
            </a:endParaRPr>
          </a:p>
          <a:p>
            <a:endParaRPr lang="en-US" sz="800" b="1" dirty="0" smtClean="0">
              <a:solidFill>
                <a:prstClr val="black"/>
              </a:solidFill>
              <a:latin typeface="+mj-lt"/>
              <a:cs typeface="Arial" pitchFamily="34" charset="0"/>
            </a:endParaRPr>
          </a:p>
          <a:p>
            <a:r>
              <a:rPr lang="en-US" b="1" dirty="0" smtClean="0">
                <a:solidFill>
                  <a:prstClr val="black"/>
                </a:solidFill>
                <a:latin typeface="+mj-lt"/>
                <a:cs typeface="Arial" pitchFamily="34" charset="0"/>
              </a:rPr>
              <a:t>39 </a:t>
            </a:r>
            <a:r>
              <a:rPr lang="en-US" b="1" dirty="0">
                <a:solidFill>
                  <a:prstClr val="black"/>
                </a:solidFill>
                <a:latin typeface="+mj-lt"/>
                <a:cs typeface="Arial" pitchFamily="34" charset="0"/>
              </a:rPr>
              <a:t>Years of Security Practice</a:t>
            </a:r>
          </a:p>
          <a:p>
            <a:pPr marL="285750" lvl="0" indent="-285750">
              <a:spcAft>
                <a:spcPts val="300"/>
              </a:spcAft>
              <a:buFont typeface="Arial" pitchFamily="34" charset="0"/>
              <a:buChar char="•"/>
              <a:defRPr/>
            </a:pPr>
            <a:r>
              <a:rPr lang="en-US" b="1" kern="0" dirty="0" smtClean="0">
                <a:solidFill>
                  <a:sysClr val="windowText" lastClr="000000"/>
                </a:solidFill>
                <a:latin typeface="Arial" pitchFamily="34" charset="0"/>
                <a:cs typeface="Arial" pitchFamily="34" charset="0"/>
              </a:rPr>
              <a:t>Past </a:t>
            </a:r>
            <a:r>
              <a:rPr lang="en-US" b="1" kern="0" dirty="0">
                <a:solidFill>
                  <a:sysClr val="windowText" lastClr="000000"/>
                </a:solidFill>
                <a:latin typeface="Arial" pitchFamily="34" charset="0"/>
                <a:cs typeface="Arial" pitchFamily="34" charset="0"/>
              </a:rPr>
              <a:t>Chair- CHED Technical Committee, BS Industrial Security Management</a:t>
            </a:r>
          </a:p>
          <a:p>
            <a:pPr marL="285750" lvl="0" indent="-285750">
              <a:spcAft>
                <a:spcPts val="300"/>
              </a:spcAft>
              <a:buFont typeface="Arial" pitchFamily="34" charset="0"/>
              <a:buChar char="•"/>
              <a:defRPr/>
            </a:pPr>
            <a:r>
              <a:rPr lang="en-US" b="1" kern="0" dirty="0">
                <a:solidFill>
                  <a:sysClr val="windowText" lastClr="000000"/>
                </a:solidFill>
                <a:latin typeface="Arial" pitchFamily="34" charset="0"/>
                <a:cs typeface="Arial" pitchFamily="34" charset="0"/>
              </a:rPr>
              <a:t>BSP Accredited Subject Matter Expert in Security Management</a:t>
            </a:r>
          </a:p>
          <a:p>
            <a:pPr marL="285750" lvl="0" indent="-285750">
              <a:spcAft>
                <a:spcPts val="300"/>
              </a:spcAft>
              <a:buFont typeface="Arial" pitchFamily="34" charset="0"/>
              <a:buChar char="•"/>
              <a:defRPr/>
            </a:pPr>
            <a:r>
              <a:rPr lang="en-US" b="1" kern="0" dirty="0" smtClean="0">
                <a:solidFill>
                  <a:sysClr val="windowText" lastClr="000000"/>
                </a:solidFill>
                <a:latin typeface="Arial" pitchFamily="34" charset="0"/>
                <a:cs typeface="Arial" pitchFamily="34" charset="0"/>
              </a:rPr>
              <a:t>Member - </a:t>
            </a:r>
            <a:r>
              <a:rPr lang="en-US" b="1" kern="0" dirty="0">
                <a:solidFill>
                  <a:sysClr val="windowText" lastClr="000000"/>
                </a:solidFill>
                <a:latin typeface="Arial" pitchFamily="34" charset="0"/>
                <a:cs typeface="Arial" pitchFamily="34" charset="0"/>
              </a:rPr>
              <a:t>ASIS </a:t>
            </a:r>
            <a:r>
              <a:rPr lang="en-US" b="1" kern="0" dirty="0" smtClean="0">
                <a:solidFill>
                  <a:sysClr val="windowText" lastClr="000000"/>
                </a:solidFill>
                <a:latin typeface="Arial" pitchFamily="34" charset="0"/>
                <a:cs typeface="Arial" pitchFamily="34" charset="0"/>
              </a:rPr>
              <a:t>Int’l Tech’l </a:t>
            </a:r>
            <a:r>
              <a:rPr lang="en-US" b="1" kern="0" dirty="0">
                <a:solidFill>
                  <a:sysClr val="windowText" lastClr="000000"/>
                </a:solidFill>
                <a:latin typeface="Arial" pitchFamily="34" charset="0"/>
                <a:cs typeface="Arial" pitchFamily="34" charset="0"/>
              </a:rPr>
              <a:t>Committee for Int’l </a:t>
            </a:r>
            <a:r>
              <a:rPr lang="en-US" b="1" kern="0" dirty="0" smtClean="0">
                <a:solidFill>
                  <a:sysClr val="windowText" lastClr="000000"/>
                </a:solidFill>
                <a:latin typeface="Arial" pitchFamily="34" charset="0"/>
                <a:cs typeface="Arial" pitchFamily="34" charset="0"/>
              </a:rPr>
              <a:t>Standards: Private </a:t>
            </a:r>
            <a:r>
              <a:rPr lang="en-US" b="1" kern="0" dirty="0">
                <a:solidFill>
                  <a:sysClr val="windowText" lastClr="000000"/>
                </a:solidFill>
                <a:latin typeface="Arial" pitchFamily="34" charset="0"/>
                <a:cs typeface="Arial" pitchFamily="34" charset="0"/>
              </a:rPr>
              <a:t>Security </a:t>
            </a:r>
            <a:r>
              <a:rPr lang="en-US" b="1" kern="0" dirty="0" smtClean="0">
                <a:solidFill>
                  <a:sysClr val="windowText" lastClr="000000"/>
                </a:solidFill>
                <a:latin typeface="Arial" pitchFamily="34" charset="0"/>
                <a:cs typeface="Arial" pitchFamily="34" charset="0"/>
              </a:rPr>
              <a:t>Co., </a:t>
            </a:r>
            <a:r>
              <a:rPr lang="en-US" b="1" kern="0" dirty="0">
                <a:solidFill>
                  <a:sysClr val="windowText" lastClr="000000"/>
                </a:solidFill>
                <a:latin typeface="Arial" pitchFamily="34" charset="0"/>
                <a:cs typeface="Arial" pitchFamily="34" charset="0"/>
              </a:rPr>
              <a:t>USA</a:t>
            </a:r>
          </a:p>
          <a:p>
            <a:pPr marL="285750" lvl="0" indent="-285750">
              <a:spcAft>
                <a:spcPts val="300"/>
              </a:spcAft>
              <a:buFont typeface="Arial" pitchFamily="34" charset="0"/>
              <a:buChar char="•"/>
              <a:defRPr/>
            </a:pPr>
            <a:r>
              <a:rPr lang="en-US" b="1" kern="0" dirty="0">
                <a:solidFill>
                  <a:sysClr val="windowText" lastClr="000000"/>
                </a:solidFill>
                <a:latin typeface="Arial" pitchFamily="34" charset="0"/>
                <a:cs typeface="Arial" pitchFamily="34" charset="0"/>
              </a:rPr>
              <a:t>Resource Speaker, ASIS Int’l Global Exchange, USA  2014  &amp;  2019</a:t>
            </a:r>
          </a:p>
          <a:p>
            <a:pPr marL="285750" indent="-285750">
              <a:buFont typeface="Arial" pitchFamily="34" charset="0"/>
              <a:buChar char="•"/>
            </a:pPr>
            <a:r>
              <a:rPr lang="en-US" b="1" dirty="0">
                <a:solidFill>
                  <a:prstClr val="black"/>
                </a:solidFill>
                <a:latin typeface="+mj-lt"/>
                <a:cs typeface="Arial" pitchFamily="34" charset="0"/>
              </a:rPr>
              <a:t>Security </a:t>
            </a:r>
            <a:r>
              <a:rPr lang="en-US" b="1" dirty="0" smtClean="0">
                <a:solidFill>
                  <a:prstClr val="black"/>
                </a:solidFill>
                <a:latin typeface="+mj-lt"/>
                <a:cs typeface="Arial" pitchFamily="34" charset="0"/>
              </a:rPr>
              <a:t>Consultant - Co. in Top100 </a:t>
            </a:r>
            <a:endParaRPr lang="en-US" b="1" dirty="0">
              <a:solidFill>
                <a:prstClr val="black"/>
              </a:solidFill>
              <a:latin typeface="+mj-lt"/>
              <a:cs typeface="Arial" pitchFamily="34" charset="0"/>
            </a:endParaRPr>
          </a:p>
          <a:p>
            <a:pPr marL="285750" indent="-285750">
              <a:buFont typeface="Arial" pitchFamily="34" charset="0"/>
              <a:buChar char="•"/>
            </a:pPr>
            <a:r>
              <a:rPr lang="en-US" b="1" dirty="0" smtClean="0">
                <a:solidFill>
                  <a:prstClr val="black"/>
                </a:solidFill>
                <a:latin typeface="+mj-lt"/>
                <a:cs typeface="Arial" pitchFamily="34" charset="0"/>
              </a:rPr>
              <a:t>Author     - Security Books and Forms  </a:t>
            </a:r>
            <a:endParaRPr lang="en-PH" b="1" dirty="0">
              <a:solidFill>
                <a:prstClr val="black"/>
              </a:solidFill>
              <a:latin typeface="+mj-lt"/>
              <a:cs typeface="Arial" pitchFamily="34" charset="0"/>
            </a:endParaRPr>
          </a:p>
          <a:p>
            <a:pPr marL="285750" indent="-285750">
              <a:buFont typeface="Arial" pitchFamily="34" charset="0"/>
              <a:buChar char="•"/>
            </a:pPr>
            <a:r>
              <a:rPr lang="en-US" b="1" dirty="0" smtClean="0">
                <a:solidFill>
                  <a:prstClr val="black"/>
                </a:solidFill>
                <a:latin typeface="+mj-lt"/>
                <a:cs typeface="Arial" pitchFamily="34" charset="0"/>
              </a:rPr>
              <a:t>Author     - </a:t>
            </a:r>
            <a:r>
              <a:rPr lang="en-US" b="1" dirty="0">
                <a:solidFill>
                  <a:prstClr val="black"/>
                </a:solidFill>
                <a:latin typeface="+mj-lt"/>
                <a:cs typeface="Arial" pitchFamily="34" charset="0"/>
              </a:rPr>
              <a:t>The Stonewall Security Model </a:t>
            </a:r>
          </a:p>
          <a:p>
            <a:pPr marL="285750" indent="-285750">
              <a:buFont typeface="Arial" pitchFamily="34" charset="0"/>
              <a:buChar char="•"/>
            </a:pPr>
            <a:r>
              <a:rPr lang="en-US" b="1" dirty="0">
                <a:solidFill>
                  <a:prstClr val="black"/>
                </a:solidFill>
                <a:latin typeface="+mj-lt"/>
                <a:cs typeface="Arial" pitchFamily="34" charset="0"/>
              </a:rPr>
              <a:t>Author  </a:t>
            </a:r>
            <a:r>
              <a:rPr lang="en-US" b="1" dirty="0" smtClean="0">
                <a:solidFill>
                  <a:prstClr val="black"/>
                </a:solidFill>
                <a:latin typeface="+mj-lt"/>
                <a:cs typeface="Arial" pitchFamily="34" charset="0"/>
              </a:rPr>
              <a:t>   - Threat </a:t>
            </a:r>
            <a:r>
              <a:rPr lang="en-US" b="1" dirty="0">
                <a:solidFill>
                  <a:prstClr val="black"/>
                </a:solidFill>
                <a:latin typeface="+mj-lt"/>
                <a:cs typeface="Arial" pitchFamily="34" charset="0"/>
              </a:rPr>
              <a:t>Differentiation Model</a:t>
            </a:r>
          </a:p>
          <a:p>
            <a:pPr marL="285750" indent="-285750">
              <a:buFont typeface="Arial" pitchFamily="34" charset="0"/>
              <a:buChar char="•"/>
            </a:pPr>
            <a:r>
              <a:rPr lang="en-US" b="1" dirty="0" smtClean="0">
                <a:solidFill>
                  <a:prstClr val="black"/>
                </a:solidFill>
                <a:latin typeface="+mj-lt"/>
                <a:cs typeface="Arial" pitchFamily="34" charset="0"/>
              </a:rPr>
              <a:t>Lecturer  - Various Security Subjects</a:t>
            </a:r>
          </a:p>
          <a:p>
            <a:pPr marL="285750" indent="-285750">
              <a:buFont typeface="Arial" pitchFamily="34" charset="0"/>
              <a:buChar char="•"/>
            </a:pPr>
            <a:r>
              <a:rPr lang="en-PH" b="1" dirty="0" smtClean="0">
                <a:solidFill>
                  <a:prstClr val="black"/>
                </a:solidFill>
                <a:latin typeface="+mj-lt"/>
                <a:cs typeface="Arial" pitchFamily="34" charset="0"/>
              </a:rPr>
              <a:t>Author  </a:t>
            </a:r>
            <a:r>
              <a:rPr lang="en-US" b="1" dirty="0" smtClean="0">
                <a:solidFill>
                  <a:prstClr val="black"/>
                </a:solidFill>
                <a:latin typeface="+mj-lt"/>
                <a:cs typeface="Arial" pitchFamily="34" charset="0"/>
              </a:rPr>
              <a:t>   - Ethics Call Systems, Inc.</a:t>
            </a:r>
          </a:p>
          <a:p>
            <a:pPr marL="285750" indent="-285750">
              <a:buFont typeface="Arial" pitchFamily="34" charset="0"/>
              <a:buChar char="•"/>
            </a:pPr>
            <a:r>
              <a:rPr lang="en-US" b="1" dirty="0" smtClean="0">
                <a:solidFill>
                  <a:prstClr val="black"/>
                </a:solidFill>
                <a:latin typeface="+mj-lt"/>
                <a:cs typeface="Arial" pitchFamily="34" charset="0"/>
              </a:rPr>
              <a:t>Inventor   - Personal Self-Defense Tools </a:t>
            </a:r>
          </a:p>
          <a:p>
            <a:pPr marL="285750" indent="-285750">
              <a:buFont typeface="Arial" pitchFamily="34" charset="0"/>
              <a:buChar char="•"/>
            </a:pPr>
            <a:r>
              <a:rPr lang="en-US" b="1" dirty="0" smtClean="0">
                <a:solidFill>
                  <a:prstClr val="black"/>
                </a:solidFill>
                <a:latin typeface="+mj-lt"/>
                <a:cs typeface="Arial" pitchFamily="34" charset="0"/>
              </a:rPr>
              <a:t>Graduate </a:t>
            </a:r>
            <a:r>
              <a:rPr lang="en-US" b="1" dirty="0">
                <a:solidFill>
                  <a:prstClr val="black"/>
                </a:solidFill>
                <a:latin typeface="+mj-lt"/>
                <a:cs typeface="Arial" pitchFamily="34" charset="0"/>
              </a:rPr>
              <a:t>- Philippine Military </a:t>
            </a:r>
            <a:r>
              <a:rPr lang="en-US" b="1" dirty="0" smtClean="0">
                <a:solidFill>
                  <a:prstClr val="black"/>
                </a:solidFill>
                <a:latin typeface="+mj-lt"/>
                <a:cs typeface="Arial" pitchFamily="34" charset="0"/>
              </a:rPr>
              <a:t>Academy’81 </a:t>
            </a:r>
            <a:r>
              <a:rPr lang="en-US" b="1" dirty="0">
                <a:solidFill>
                  <a:prstClr val="black"/>
                </a:solidFill>
                <a:latin typeface="+mj-lt"/>
                <a:cs typeface="Arial" pitchFamily="34" charset="0"/>
              </a:rPr>
              <a:t>Officer     - Philippine </a:t>
            </a:r>
            <a:r>
              <a:rPr lang="en-US" b="1" dirty="0" smtClean="0">
                <a:solidFill>
                  <a:prstClr val="black"/>
                </a:solidFill>
                <a:latin typeface="+mj-lt"/>
                <a:cs typeface="Arial" pitchFamily="34" charset="0"/>
              </a:rPr>
              <a:t>Navy</a:t>
            </a:r>
            <a:endParaRPr lang="en-US" b="1" dirty="0">
              <a:solidFill>
                <a:prstClr val="black"/>
              </a:solidFill>
              <a:latin typeface="+mj-lt"/>
              <a:cs typeface="Arial" pitchFamily="34" charset="0"/>
            </a:endParaRPr>
          </a:p>
        </p:txBody>
      </p:sp>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5849676"/>
            <a:ext cx="718753" cy="84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849676"/>
            <a:ext cx="914400" cy="93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42" b="89766" l="9672" r="96898">
                        <a14:foregroundMark x1="86496" y1="62719" x2="86496" y2="81725"/>
                        <a14:foregroundMark x1="50547" y1="86988" x2="86861" y2="87865"/>
                        <a14:foregroundMark x1="91241" y1="84357" x2="90876" y2="88743"/>
                      </a14:backgroundRemoval>
                    </a14:imgEffect>
                  </a14:imgLayer>
                </a14:imgProps>
              </a:ext>
              <a:ext uri="{28A0092B-C50C-407E-A947-70E740481C1C}">
                <a14:useLocalDpi xmlns:a14="http://schemas.microsoft.com/office/drawing/2010/main" val="0"/>
              </a:ext>
            </a:extLst>
          </a:blip>
          <a:srcRect/>
          <a:stretch>
            <a:fillRect/>
          </a:stretch>
        </p:blipFill>
        <p:spPr bwMode="auto">
          <a:xfrm>
            <a:off x="929702" y="467478"/>
            <a:ext cx="2331595" cy="291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9981" y="5981138"/>
            <a:ext cx="913052" cy="72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83575" y="224261"/>
            <a:ext cx="2140330" cy="523220"/>
          </a:xfrm>
          <a:prstGeom prst="rect">
            <a:avLst/>
          </a:prstGeom>
        </p:spPr>
        <p:txBody>
          <a:bodyPr wrap="none">
            <a:spAutoFit/>
          </a:bodyPr>
          <a:lstStyle/>
          <a:p>
            <a:r>
              <a:rPr lang="en-US" sz="2800" b="1" dirty="0">
                <a:latin typeface="Arial" pitchFamily="34" charset="0"/>
                <a:cs typeface="Arial" pitchFamily="34" charset="0"/>
              </a:rPr>
              <a:t>LECTURER</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2743106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191" y="254942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764" name="Chart 9"/>
          <p:cNvGraphicFramePr>
            <a:graphicFrameLocks/>
          </p:cNvGraphicFramePr>
          <p:nvPr>
            <p:extLst>
              <p:ext uri="{D42A27DB-BD31-4B8C-83A1-F6EECF244321}">
                <p14:modId xmlns:p14="http://schemas.microsoft.com/office/powerpoint/2010/main" val="2816679402"/>
              </p:ext>
            </p:extLst>
          </p:nvPr>
        </p:nvGraphicFramePr>
        <p:xfrm>
          <a:off x="4724400" y="2438400"/>
          <a:ext cx="3979863" cy="3616325"/>
        </p:xfrm>
        <a:graphic>
          <a:graphicData uri="http://schemas.openxmlformats.org/presentationml/2006/ole">
            <mc:AlternateContent xmlns:mc="http://schemas.openxmlformats.org/markup-compatibility/2006">
              <mc:Choice xmlns:v="urn:schemas-microsoft-com:vml" Requires="v">
                <p:oleObj spid="_x0000_s24801" r:id="rId4" imgW="3981033" imgH="3615241" progId="Excel.Chart.8">
                  <p:embed/>
                </p:oleObj>
              </mc:Choice>
              <mc:Fallback>
                <p:oleObj r:id="rId4" imgW="3981033" imgH="361524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438400"/>
                        <a:ext cx="397986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66" name="Chart 10"/>
          <p:cNvGraphicFramePr>
            <a:graphicFrameLocks/>
          </p:cNvGraphicFramePr>
          <p:nvPr>
            <p:extLst>
              <p:ext uri="{D42A27DB-BD31-4B8C-83A1-F6EECF244321}">
                <p14:modId xmlns:p14="http://schemas.microsoft.com/office/powerpoint/2010/main" val="3481380928"/>
              </p:ext>
            </p:extLst>
          </p:nvPr>
        </p:nvGraphicFramePr>
        <p:xfrm>
          <a:off x="5181600" y="2603231"/>
          <a:ext cx="2989705" cy="3172766"/>
        </p:xfrm>
        <a:graphic>
          <a:graphicData uri="http://schemas.openxmlformats.org/presentationml/2006/ole">
            <mc:AlternateContent xmlns:mc="http://schemas.openxmlformats.org/markup-compatibility/2006">
              <mc:Choice xmlns:v="urn:schemas-microsoft-com:vml" Requires="v">
                <p:oleObj spid="_x0000_s24802" r:id="rId6" imgW="3139712" imgH="3407959" progId="Excel.Chart.8">
                  <p:embed/>
                </p:oleObj>
              </mc:Choice>
              <mc:Fallback>
                <p:oleObj r:id="rId6" imgW="3139712" imgH="3407959"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603231"/>
                        <a:ext cx="2989705" cy="3172766"/>
                      </a:xfrm>
                      <a:prstGeom prst="rect">
                        <a:avLst/>
                      </a:prstGeom>
                      <a:noFill/>
                      <a:ln>
                        <a:noFill/>
                      </a:ln>
                      <a:extLst/>
                    </p:spPr>
                  </p:pic>
                </p:oleObj>
              </mc:Fallback>
            </mc:AlternateContent>
          </a:graphicData>
        </a:graphic>
      </p:graphicFrame>
      <p:sp>
        <p:nvSpPr>
          <p:cNvPr id="15" name="AutoShape 23"/>
          <p:cNvSpPr>
            <a:spLocks noChangeArrowheads="1"/>
          </p:cNvSpPr>
          <p:nvPr/>
        </p:nvSpPr>
        <p:spPr bwMode="auto">
          <a:xfrm rot="19419916">
            <a:off x="3365406" y="2294164"/>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6" name="Right Arrow 15"/>
          <p:cNvSpPr/>
          <p:nvPr/>
        </p:nvSpPr>
        <p:spPr bwMode="auto">
          <a:xfrm rot="2656766">
            <a:off x="254471" y="221267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7" name="Right Arrow 16"/>
          <p:cNvSpPr/>
          <p:nvPr/>
        </p:nvSpPr>
        <p:spPr bwMode="auto">
          <a:xfrm rot="18443411">
            <a:off x="5521353" y="4898516"/>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9" name="Right Arrow 18"/>
          <p:cNvSpPr/>
          <p:nvPr/>
        </p:nvSpPr>
        <p:spPr bwMode="auto">
          <a:xfrm rot="3264120">
            <a:off x="5137477" y="2775155"/>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0" name="Right Arrow 19"/>
          <p:cNvSpPr/>
          <p:nvPr/>
        </p:nvSpPr>
        <p:spPr bwMode="auto">
          <a:xfrm rot="19109529">
            <a:off x="130674" y="545063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2" name="AutoShape 23"/>
          <p:cNvSpPr>
            <a:spLocks noChangeArrowheads="1"/>
          </p:cNvSpPr>
          <p:nvPr/>
        </p:nvSpPr>
        <p:spPr bwMode="auto">
          <a:xfrm rot="17846825">
            <a:off x="6653848" y="2887088"/>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3" name="AutoShape 23"/>
          <p:cNvSpPr>
            <a:spLocks noChangeArrowheads="1"/>
          </p:cNvSpPr>
          <p:nvPr/>
        </p:nvSpPr>
        <p:spPr bwMode="auto">
          <a:xfrm>
            <a:off x="7121194" y="3941574"/>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4" name="AutoShape 23"/>
          <p:cNvSpPr>
            <a:spLocks noChangeArrowheads="1"/>
          </p:cNvSpPr>
          <p:nvPr/>
        </p:nvSpPr>
        <p:spPr bwMode="auto">
          <a:xfrm rot="2464221">
            <a:off x="3508958" y="528619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1" name="Rectangle 20"/>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27" name="Rectangle 26"/>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
        <p:nvSpPr>
          <p:cNvPr id="4" name="Rectangle 3"/>
          <p:cNvSpPr/>
          <p:nvPr/>
        </p:nvSpPr>
        <p:spPr>
          <a:xfrm>
            <a:off x="1805824" y="1964464"/>
            <a:ext cx="1399742"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Security</a:t>
            </a:r>
            <a:endParaRPr lang="en-US" sz="2400" b="1" dirty="0">
              <a:solidFill>
                <a:prstClr val="black"/>
              </a:solidFill>
              <a:latin typeface="Arial" pitchFamily="34" charset="0"/>
              <a:cs typeface="Arial" pitchFamily="34" charset="0"/>
            </a:endParaRPr>
          </a:p>
        </p:txBody>
      </p:sp>
      <p:sp>
        <p:nvSpPr>
          <p:cNvPr id="5" name="Rectangle 4"/>
          <p:cNvSpPr/>
          <p:nvPr/>
        </p:nvSpPr>
        <p:spPr>
          <a:xfrm>
            <a:off x="5527201" y="1976735"/>
            <a:ext cx="2491388" cy="461665"/>
          </a:xfrm>
          <a:prstGeom prst="rect">
            <a:avLst/>
          </a:prstGeom>
        </p:spPr>
        <p:txBody>
          <a:bodyPr wrap="none">
            <a:spAutoFit/>
          </a:bodyPr>
          <a:lstStyle/>
          <a:p>
            <a:pPr lvl="0" algn="ctr"/>
            <a:r>
              <a:rPr lang="en-US" sz="2400" b="1" dirty="0">
                <a:solidFill>
                  <a:prstClr val="black"/>
                </a:solidFill>
                <a:latin typeface="Arial" pitchFamily="34" charset="0"/>
                <a:cs typeface="Arial" pitchFamily="34" charset="0"/>
              </a:rPr>
              <a:t>BS </a:t>
            </a:r>
            <a:r>
              <a:rPr lang="en-US" sz="2400" b="1" dirty="0" smtClean="0">
                <a:solidFill>
                  <a:prstClr val="black"/>
                </a:solidFill>
                <a:latin typeface="Arial" pitchFamily="34" charset="0"/>
                <a:cs typeface="Arial" pitchFamily="34" charset="0"/>
              </a:rPr>
              <a:t>Criminology</a:t>
            </a:r>
            <a:endParaRPr lang="en-US" sz="2400" b="1" dirty="0">
              <a:solidFill>
                <a:prstClr val="black"/>
              </a:solidFill>
              <a:latin typeface="Arial" pitchFamily="34" charset="0"/>
              <a:cs typeface="Arial" pitchFamily="34" charset="0"/>
            </a:endParaRPr>
          </a:p>
        </p:txBody>
      </p:sp>
      <p:pic>
        <p:nvPicPr>
          <p:cNvPr id="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91" y="254942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62000" y="6305490"/>
            <a:ext cx="8093826" cy="400110"/>
          </a:xfrm>
          <a:prstGeom prst="rect">
            <a:avLst/>
          </a:prstGeom>
        </p:spPr>
        <p:txBody>
          <a:bodyPr wrap="square">
            <a:spAutoFit/>
          </a:bodyPr>
          <a:lstStyle/>
          <a:p>
            <a:pPr lvl="0" algn="ctr">
              <a:defRPr/>
            </a:pPr>
            <a:r>
              <a:rPr lang="en-US" sz="2000" b="1" dirty="0">
                <a:solidFill>
                  <a:prstClr val="black"/>
                </a:solidFill>
                <a:latin typeface="Arial" pitchFamily="34" charset="0"/>
                <a:cs typeface="Arial" pitchFamily="34" charset="0"/>
              </a:rPr>
              <a:t>BS Criminology  Program does not cover all Aspects of Security </a:t>
            </a:r>
          </a:p>
        </p:txBody>
      </p:sp>
      <p:pic>
        <p:nvPicPr>
          <p:cNvPr id="31"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775104"/>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54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181600" y="2969095"/>
            <a:ext cx="3200400" cy="24314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ctr" eaLnBrk="1" hangingPunct="1">
              <a:defRPr/>
            </a:pPr>
            <a:endParaRPr lang="en-US" sz="800" dirty="0" smtClean="0">
              <a:latin typeface="Arial" pitchFamily="34" charset="0"/>
              <a:cs typeface="Arial" pitchFamily="34" charset="0"/>
            </a:endParaRPr>
          </a:p>
          <a:p>
            <a:pPr algn="ctr" eaLnBrk="1" hangingPunct="1">
              <a:defRPr/>
            </a:pPr>
            <a:r>
              <a:rPr lang="en-US" sz="2400" dirty="0" smtClean="0">
                <a:latin typeface="Arial" pitchFamily="34" charset="0"/>
                <a:cs typeface="Arial" pitchFamily="34" charset="0"/>
              </a:rPr>
              <a:t>The scientific </a:t>
            </a:r>
            <a:r>
              <a:rPr lang="en-US" sz="2400" dirty="0">
                <a:latin typeface="Arial" pitchFamily="34" charset="0"/>
                <a:cs typeface="Arial" pitchFamily="34" charset="0"/>
              </a:rPr>
              <a:t>study of </a:t>
            </a:r>
            <a:r>
              <a:rPr lang="en-US" sz="2400" dirty="0" smtClean="0">
                <a:latin typeface="Arial" pitchFamily="34" charset="0"/>
                <a:cs typeface="Arial" pitchFamily="34" charset="0"/>
              </a:rPr>
              <a:t>crime as </a:t>
            </a:r>
            <a:r>
              <a:rPr lang="en-US" sz="2400" dirty="0">
                <a:latin typeface="Arial" pitchFamily="34" charset="0"/>
                <a:cs typeface="Arial" pitchFamily="34" charset="0"/>
              </a:rPr>
              <a:t>a social phenomenon, </a:t>
            </a:r>
            <a:r>
              <a:rPr lang="en-US" sz="2400" dirty="0" smtClean="0">
                <a:latin typeface="Arial" pitchFamily="34" charset="0"/>
                <a:cs typeface="Arial" pitchFamily="34" charset="0"/>
              </a:rPr>
              <a:t>of criminals, </a:t>
            </a:r>
            <a:r>
              <a:rPr lang="en-US" sz="2400" dirty="0">
                <a:latin typeface="Arial" pitchFamily="34" charset="0"/>
                <a:cs typeface="Arial" pitchFamily="34" charset="0"/>
              </a:rPr>
              <a:t>and of penal </a:t>
            </a:r>
            <a:r>
              <a:rPr lang="en-US" sz="2400" dirty="0" smtClean="0">
                <a:latin typeface="Arial" pitchFamily="34" charset="0"/>
                <a:cs typeface="Arial" pitchFamily="34" charset="0"/>
              </a:rPr>
              <a:t>treatment</a:t>
            </a:r>
          </a:p>
          <a:p>
            <a:pPr algn="ctr" eaLnBrk="1" hangingPunct="1">
              <a:defRPr/>
            </a:pPr>
            <a:r>
              <a:rPr lang="en-US" sz="2400" dirty="0" smtClean="0">
                <a:solidFill>
                  <a:srgbClr val="FF0000"/>
                </a:solidFill>
                <a:latin typeface="Arial" pitchFamily="34" charset="0"/>
                <a:cs typeface="Arial" pitchFamily="34" charset="0"/>
              </a:rPr>
              <a:t>(Behavioral Science)</a:t>
            </a:r>
          </a:p>
        </p:txBody>
      </p:sp>
      <p:sp>
        <p:nvSpPr>
          <p:cNvPr id="6" name="Text Box 2"/>
          <p:cNvSpPr txBox="1">
            <a:spLocks noChangeArrowheads="1"/>
          </p:cNvSpPr>
          <p:nvPr/>
        </p:nvSpPr>
        <p:spPr bwMode="auto">
          <a:xfrm>
            <a:off x="381000" y="2969095"/>
            <a:ext cx="3719286" cy="31700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ctr" eaLnBrk="1" hangingPunct="1">
              <a:defRPr/>
            </a:pPr>
            <a:endParaRPr lang="en-US" sz="800" dirty="0" smtClean="0">
              <a:latin typeface="Arial" pitchFamily="34" charset="0"/>
              <a:cs typeface="Arial" pitchFamily="34" charset="0"/>
            </a:endParaRPr>
          </a:p>
          <a:p>
            <a:pPr algn="ctr" eaLnBrk="1" hangingPunct="1">
              <a:defRPr/>
            </a:pPr>
            <a:r>
              <a:rPr lang="en-US" sz="2400" dirty="0" smtClean="0">
                <a:latin typeface="Arial" pitchFamily="34" charset="0"/>
                <a:cs typeface="Arial" pitchFamily="34" charset="0"/>
              </a:rPr>
              <a:t>A predictable environment where one can achieve his objectives.  Freedom from care.</a:t>
            </a:r>
          </a:p>
          <a:p>
            <a:pPr algn="ctr" eaLnBrk="1" hangingPunct="1">
              <a:defRPr/>
            </a:pPr>
            <a:r>
              <a:rPr lang="en-US" sz="2400" dirty="0" smtClean="0">
                <a:solidFill>
                  <a:srgbClr val="FF0000"/>
                </a:solidFill>
                <a:latin typeface="Arial" pitchFamily="34" charset="0"/>
                <a:cs typeface="Arial" pitchFamily="34" charset="0"/>
              </a:rPr>
              <a:t>(Business, Economics,</a:t>
            </a:r>
          </a:p>
          <a:p>
            <a:pPr algn="ctr" eaLnBrk="1" hangingPunct="1">
              <a:defRPr/>
            </a:pPr>
            <a:r>
              <a:rPr lang="en-US" sz="2400" dirty="0" smtClean="0">
                <a:solidFill>
                  <a:srgbClr val="FF0000"/>
                </a:solidFill>
                <a:latin typeface="Arial" pitchFamily="34" charset="0"/>
                <a:cs typeface="Arial" pitchFamily="34" charset="0"/>
              </a:rPr>
              <a:t>Behavioral Science,</a:t>
            </a:r>
          </a:p>
          <a:p>
            <a:pPr algn="ctr" eaLnBrk="1" hangingPunct="1">
              <a:defRPr/>
            </a:pPr>
            <a:r>
              <a:rPr lang="en-US" sz="2400" dirty="0" smtClean="0">
                <a:solidFill>
                  <a:srgbClr val="FF0000"/>
                </a:solidFill>
                <a:latin typeface="Arial" pitchFamily="34" charset="0"/>
                <a:cs typeface="Arial" pitchFamily="34" charset="0"/>
              </a:rPr>
              <a:t>Social Science)</a:t>
            </a:r>
          </a:p>
        </p:txBody>
      </p:sp>
      <p:sp>
        <p:nvSpPr>
          <p:cNvPr id="8" name="Rectangle 7"/>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7" name="Rectangle 6"/>
          <p:cNvSpPr/>
          <p:nvPr/>
        </p:nvSpPr>
        <p:spPr>
          <a:xfrm>
            <a:off x="1542320" y="2203662"/>
            <a:ext cx="1399742" cy="461665"/>
          </a:xfrm>
          <a:prstGeom prst="rect">
            <a:avLst/>
          </a:prstGeom>
        </p:spPr>
        <p:txBody>
          <a:bodyPr wrap="none">
            <a:spAutoFit/>
          </a:bodyPr>
          <a:lstStyle/>
          <a:p>
            <a:pPr algn="ctr">
              <a:defRPr/>
            </a:pPr>
            <a:r>
              <a:rPr lang="en-US" sz="2400" b="1" dirty="0" smtClean="0">
                <a:latin typeface="Arial" pitchFamily="34" charset="0"/>
                <a:cs typeface="Arial" pitchFamily="34" charset="0"/>
              </a:rPr>
              <a:t>Security</a:t>
            </a:r>
            <a:endParaRPr lang="en-US" sz="2400" b="1" dirty="0">
              <a:latin typeface="Arial" pitchFamily="34" charset="0"/>
              <a:cs typeface="Arial" pitchFamily="34" charset="0"/>
            </a:endParaRPr>
          </a:p>
        </p:txBody>
      </p:sp>
      <p:sp>
        <p:nvSpPr>
          <p:cNvPr id="11" name="Rectangle 10"/>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
        <p:nvSpPr>
          <p:cNvPr id="13" name="Rectangle 12"/>
          <p:cNvSpPr/>
          <p:nvPr/>
        </p:nvSpPr>
        <p:spPr>
          <a:xfrm>
            <a:off x="5595417" y="2203662"/>
            <a:ext cx="1978427" cy="461665"/>
          </a:xfrm>
          <a:prstGeom prst="rect">
            <a:avLst/>
          </a:prstGeom>
        </p:spPr>
        <p:txBody>
          <a:bodyPr wrap="none">
            <a:spAutoFit/>
          </a:bodyPr>
          <a:lstStyle/>
          <a:p>
            <a:r>
              <a:rPr lang="en-US" sz="2400" b="1" dirty="0" smtClean="0">
                <a:solidFill>
                  <a:prstClr val="black"/>
                </a:solidFill>
                <a:latin typeface="Arial" pitchFamily="34" charset="0"/>
                <a:cs typeface="Arial" pitchFamily="34" charset="0"/>
              </a:rPr>
              <a:t>Criminology</a:t>
            </a:r>
            <a:endParaRPr lang="en-PH" sz="2400" b="1" dirty="0"/>
          </a:p>
        </p:txBody>
      </p:sp>
      <p:pic>
        <p:nvPicPr>
          <p:cNvPr id="14"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853" y="352583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366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89955" y="3092962"/>
            <a:ext cx="3200400" cy="24314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ctr" eaLnBrk="1" hangingPunct="1">
              <a:defRPr/>
            </a:pPr>
            <a:endParaRPr lang="en-US" sz="800" dirty="0" smtClean="0">
              <a:latin typeface="Arial" pitchFamily="34" charset="0"/>
              <a:cs typeface="Arial" pitchFamily="34" charset="0"/>
            </a:endParaRPr>
          </a:p>
          <a:p>
            <a:pPr algn="ctr" eaLnBrk="1" hangingPunct="1">
              <a:defRPr/>
            </a:pPr>
            <a:r>
              <a:rPr lang="en-US" sz="2400" dirty="0" smtClean="0">
                <a:latin typeface="Arial" pitchFamily="34" charset="0"/>
                <a:cs typeface="Arial" pitchFamily="34" charset="0"/>
              </a:rPr>
              <a:t>The scientific </a:t>
            </a:r>
            <a:r>
              <a:rPr lang="en-US" sz="2400" dirty="0">
                <a:latin typeface="Arial" pitchFamily="34" charset="0"/>
                <a:cs typeface="Arial" pitchFamily="34" charset="0"/>
              </a:rPr>
              <a:t>study of </a:t>
            </a:r>
            <a:r>
              <a:rPr lang="en-US" sz="2400" dirty="0" smtClean="0">
                <a:latin typeface="Arial" pitchFamily="34" charset="0"/>
                <a:cs typeface="Arial" pitchFamily="34" charset="0"/>
              </a:rPr>
              <a:t>crime as </a:t>
            </a:r>
            <a:r>
              <a:rPr lang="en-US" sz="2400" dirty="0">
                <a:latin typeface="Arial" pitchFamily="34" charset="0"/>
                <a:cs typeface="Arial" pitchFamily="34" charset="0"/>
              </a:rPr>
              <a:t>a social phenomenon, </a:t>
            </a:r>
            <a:r>
              <a:rPr lang="en-US" sz="2400" dirty="0" smtClean="0">
                <a:latin typeface="Arial" pitchFamily="34" charset="0"/>
                <a:cs typeface="Arial" pitchFamily="34" charset="0"/>
              </a:rPr>
              <a:t>of criminals, </a:t>
            </a:r>
            <a:r>
              <a:rPr lang="en-US" sz="2400" dirty="0">
                <a:latin typeface="Arial" pitchFamily="34" charset="0"/>
                <a:cs typeface="Arial" pitchFamily="34" charset="0"/>
              </a:rPr>
              <a:t>and of penal </a:t>
            </a:r>
            <a:r>
              <a:rPr lang="en-US" sz="2400" dirty="0" smtClean="0">
                <a:latin typeface="Arial" pitchFamily="34" charset="0"/>
                <a:cs typeface="Arial" pitchFamily="34" charset="0"/>
              </a:rPr>
              <a:t>treatment</a:t>
            </a:r>
          </a:p>
          <a:p>
            <a:pPr algn="ctr" eaLnBrk="1" hangingPunct="1">
              <a:defRPr/>
            </a:pPr>
            <a:r>
              <a:rPr lang="en-US" sz="2400" dirty="0" smtClean="0">
                <a:solidFill>
                  <a:srgbClr val="FF0000"/>
                </a:solidFill>
                <a:latin typeface="Arial" pitchFamily="34" charset="0"/>
                <a:cs typeface="Arial" pitchFamily="34" charset="0"/>
              </a:rPr>
              <a:t>(Behavioral Science)</a:t>
            </a:r>
          </a:p>
        </p:txBody>
      </p:sp>
      <p:sp>
        <p:nvSpPr>
          <p:cNvPr id="7" name="Text Box 2"/>
          <p:cNvSpPr txBox="1">
            <a:spLocks noChangeArrowheads="1"/>
          </p:cNvSpPr>
          <p:nvPr/>
        </p:nvSpPr>
        <p:spPr bwMode="auto">
          <a:xfrm>
            <a:off x="5421400" y="3352800"/>
            <a:ext cx="3200400" cy="16927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ctr" eaLnBrk="1" hangingPunct="1">
              <a:defRPr/>
            </a:pPr>
            <a:endParaRPr lang="en-US" sz="800" dirty="0" smtClean="0">
              <a:latin typeface="Arial" pitchFamily="34" charset="0"/>
              <a:cs typeface="Arial" pitchFamily="34" charset="0"/>
            </a:endParaRPr>
          </a:p>
          <a:p>
            <a:pPr algn="ctr" eaLnBrk="1" hangingPunct="1">
              <a:defRPr/>
            </a:pPr>
            <a:r>
              <a:rPr lang="en-US" sz="2400" dirty="0" smtClean="0">
                <a:latin typeface="Arial" pitchFamily="34" charset="0"/>
                <a:cs typeface="Arial" pitchFamily="34" charset="0"/>
              </a:rPr>
              <a:t>To make sure that people do what is required by law</a:t>
            </a:r>
          </a:p>
          <a:p>
            <a:pPr algn="ctr" eaLnBrk="1" hangingPunct="1">
              <a:defRPr/>
            </a:pPr>
            <a:r>
              <a:rPr lang="en-US" sz="2400" dirty="0" smtClean="0">
                <a:solidFill>
                  <a:srgbClr val="FF0000"/>
                </a:solidFill>
                <a:latin typeface="Arial" pitchFamily="34" charset="0"/>
                <a:cs typeface="Arial" pitchFamily="34" charset="0"/>
              </a:rPr>
              <a:t>(Social Science)</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0" y="13138"/>
            <a:ext cx="1517650"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12" name="Rectangle 11"/>
          <p:cNvSpPr/>
          <p:nvPr/>
        </p:nvSpPr>
        <p:spPr>
          <a:xfrm>
            <a:off x="1235100" y="2257950"/>
            <a:ext cx="1978427" cy="461665"/>
          </a:xfrm>
          <a:prstGeom prst="rect">
            <a:avLst/>
          </a:prstGeom>
        </p:spPr>
        <p:txBody>
          <a:bodyPr wrap="none">
            <a:spAutoFit/>
          </a:bodyPr>
          <a:lstStyle/>
          <a:p>
            <a:pPr lvl="0" algn="ctr">
              <a:defRPr/>
            </a:pPr>
            <a:r>
              <a:rPr lang="en-US" sz="2400" b="1" dirty="0" smtClean="0">
                <a:solidFill>
                  <a:prstClr val="black"/>
                </a:solidFill>
                <a:latin typeface="Arial" pitchFamily="34" charset="0"/>
                <a:cs typeface="Arial" pitchFamily="34" charset="0"/>
              </a:rPr>
              <a:t>Criminology</a:t>
            </a:r>
            <a:endParaRPr lang="en-US" sz="2400" b="1" dirty="0">
              <a:solidFill>
                <a:prstClr val="black"/>
              </a:solidFill>
              <a:latin typeface="Arial" pitchFamily="34" charset="0"/>
              <a:cs typeface="Arial" pitchFamily="34" charset="0"/>
            </a:endParaRPr>
          </a:p>
        </p:txBody>
      </p:sp>
      <p:sp>
        <p:nvSpPr>
          <p:cNvPr id="13" name="Rectangle 12"/>
          <p:cNvSpPr/>
          <p:nvPr/>
        </p:nvSpPr>
        <p:spPr>
          <a:xfrm>
            <a:off x="5711864" y="2278319"/>
            <a:ext cx="2749471" cy="461665"/>
          </a:xfrm>
          <a:prstGeom prst="rect">
            <a:avLst/>
          </a:prstGeom>
        </p:spPr>
        <p:txBody>
          <a:bodyPr wrap="none">
            <a:spAutoFit/>
          </a:bodyPr>
          <a:lstStyle/>
          <a:p>
            <a:pPr lvl="0" algn="ctr">
              <a:defRPr/>
            </a:pPr>
            <a:r>
              <a:rPr lang="en-US" sz="2400" b="1" dirty="0" smtClean="0">
                <a:solidFill>
                  <a:prstClr val="black"/>
                </a:solidFill>
                <a:latin typeface="Arial" pitchFamily="34" charset="0"/>
                <a:cs typeface="Arial" pitchFamily="34" charset="0"/>
              </a:rPr>
              <a:t>Law Enforcement</a:t>
            </a:r>
            <a:endParaRPr lang="en-US" sz="2400" b="1" dirty="0">
              <a:solidFill>
                <a:prstClr val="black"/>
              </a:solidFill>
              <a:latin typeface="Arial" pitchFamily="34" charset="0"/>
              <a:cs typeface="Arial" pitchFamily="34" charset="0"/>
            </a:endParaRPr>
          </a:p>
        </p:txBody>
      </p:sp>
      <p:sp>
        <p:nvSpPr>
          <p:cNvPr id="16" name="Rectangle 15"/>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pic>
        <p:nvPicPr>
          <p:cNvPr id="1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316" y="2992452"/>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565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3"/>
          <p:cNvSpPr>
            <a:spLocks noChangeArrowheads="1"/>
          </p:cNvSpPr>
          <p:nvPr/>
        </p:nvSpPr>
        <p:spPr bwMode="auto">
          <a:xfrm rot="19419916">
            <a:off x="3109843" y="1989364"/>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6" name="Right Arrow 15"/>
          <p:cNvSpPr/>
          <p:nvPr/>
        </p:nvSpPr>
        <p:spPr bwMode="auto">
          <a:xfrm rot="2656766">
            <a:off x="-1092" y="190787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0" name="Right Arrow 19"/>
          <p:cNvSpPr/>
          <p:nvPr/>
        </p:nvSpPr>
        <p:spPr bwMode="auto">
          <a:xfrm rot="19109529">
            <a:off x="-136833" y="514583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4" name="AutoShape 23"/>
          <p:cNvSpPr>
            <a:spLocks noChangeArrowheads="1"/>
          </p:cNvSpPr>
          <p:nvPr/>
        </p:nvSpPr>
        <p:spPr bwMode="auto">
          <a:xfrm rot="2464221">
            <a:off x="3253395" y="498139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1" name="Rectangle 20"/>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3" name="Rectangle 2"/>
          <p:cNvSpPr/>
          <p:nvPr/>
        </p:nvSpPr>
        <p:spPr>
          <a:xfrm>
            <a:off x="1518832" y="1778931"/>
            <a:ext cx="1399742"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Security</a:t>
            </a:r>
            <a:endParaRPr lang="en-US" sz="2400" b="1" dirty="0">
              <a:solidFill>
                <a:prstClr val="black"/>
              </a:solidFill>
              <a:latin typeface="Arial" pitchFamily="34" charset="0"/>
              <a:cs typeface="Arial" pitchFamily="34" charset="0"/>
            </a:endParaRPr>
          </a:p>
        </p:txBody>
      </p:sp>
      <p:sp>
        <p:nvSpPr>
          <p:cNvPr id="5" name="Rectangle 4"/>
          <p:cNvSpPr/>
          <p:nvPr/>
        </p:nvSpPr>
        <p:spPr>
          <a:xfrm>
            <a:off x="5832995" y="1778931"/>
            <a:ext cx="1808508"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PSIS (CSP)</a:t>
            </a:r>
            <a:endParaRPr lang="en-US" sz="2400" b="1" dirty="0">
              <a:solidFill>
                <a:prstClr val="black"/>
              </a:solidFill>
              <a:latin typeface="Arial" pitchFamily="34" charset="0"/>
              <a:cs typeface="Arial" pitchFamily="34" charset="0"/>
            </a:endParaRPr>
          </a:p>
        </p:txBody>
      </p:sp>
      <p:pic>
        <p:nvPicPr>
          <p:cNvPr id="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4462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177" y="2278991"/>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Chart 9"/>
          <p:cNvGraphicFramePr>
            <a:graphicFrameLocks/>
          </p:cNvGraphicFramePr>
          <p:nvPr>
            <p:extLst>
              <p:ext uri="{D42A27DB-BD31-4B8C-83A1-F6EECF244321}">
                <p14:modId xmlns:p14="http://schemas.microsoft.com/office/powerpoint/2010/main" val="452827149"/>
              </p:ext>
            </p:extLst>
          </p:nvPr>
        </p:nvGraphicFramePr>
        <p:xfrm>
          <a:off x="4859338" y="2174875"/>
          <a:ext cx="3979862" cy="3616325"/>
        </p:xfrm>
        <a:graphic>
          <a:graphicData uri="http://schemas.openxmlformats.org/presentationml/2006/ole">
            <mc:AlternateContent xmlns:mc="http://schemas.openxmlformats.org/markup-compatibility/2006">
              <mc:Choice xmlns:v="urn:schemas-microsoft-com:vml" Requires="v">
                <p:oleObj spid="_x0000_s25822" r:id="rId4" imgW="3981033" imgH="3615241" progId="Excel.Chart.8">
                  <p:embed/>
                </p:oleObj>
              </mc:Choice>
              <mc:Fallback>
                <p:oleObj r:id="rId4" imgW="3981033" imgH="361524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2174875"/>
                        <a:ext cx="3979862"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Chart 10"/>
          <p:cNvGraphicFramePr>
            <a:graphicFrameLocks/>
          </p:cNvGraphicFramePr>
          <p:nvPr>
            <p:extLst>
              <p:ext uri="{D42A27DB-BD31-4B8C-83A1-F6EECF244321}">
                <p14:modId xmlns:p14="http://schemas.microsoft.com/office/powerpoint/2010/main" val="3922832591"/>
              </p:ext>
            </p:extLst>
          </p:nvPr>
        </p:nvGraphicFramePr>
        <p:xfrm>
          <a:off x="5274586" y="2278991"/>
          <a:ext cx="3138487" cy="3403600"/>
        </p:xfrm>
        <a:graphic>
          <a:graphicData uri="http://schemas.openxmlformats.org/presentationml/2006/ole">
            <mc:AlternateContent xmlns:mc="http://schemas.openxmlformats.org/markup-compatibility/2006">
              <mc:Choice xmlns:v="urn:schemas-microsoft-com:vml" Requires="v">
                <p:oleObj spid="_x0000_s25823" r:id="rId6" imgW="3139712" imgH="3407959" progId="Excel.Chart.8">
                  <p:embed/>
                </p:oleObj>
              </mc:Choice>
              <mc:Fallback>
                <p:oleObj r:id="rId6" imgW="3139712" imgH="3407959"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4586" y="2278991"/>
                        <a:ext cx="31384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Right Arrow 32"/>
          <p:cNvSpPr/>
          <p:nvPr/>
        </p:nvSpPr>
        <p:spPr bwMode="auto">
          <a:xfrm rot="18443411">
            <a:off x="5551016" y="4621073"/>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34" name="AutoShape 23"/>
          <p:cNvSpPr>
            <a:spLocks noChangeArrowheads="1"/>
          </p:cNvSpPr>
          <p:nvPr/>
        </p:nvSpPr>
        <p:spPr bwMode="auto">
          <a:xfrm rot="18172965">
            <a:off x="6818490" y="2695426"/>
            <a:ext cx="1302411" cy="576831"/>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35" name="AutoShape 23"/>
          <p:cNvSpPr>
            <a:spLocks noChangeArrowheads="1"/>
          </p:cNvSpPr>
          <p:nvPr/>
        </p:nvSpPr>
        <p:spPr bwMode="auto">
          <a:xfrm>
            <a:off x="7342932" y="3512569"/>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36" name="Right Arrow 35"/>
          <p:cNvSpPr/>
          <p:nvPr/>
        </p:nvSpPr>
        <p:spPr bwMode="auto">
          <a:xfrm rot="3042431">
            <a:off x="5382863" y="2539546"/>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6" name="Rectangle 5"/>
          <p:cNvSpPr/>
          <p:nvPr/>
        </p:nvSpPr>
        <p:spPr>
          <a:xfrm>
            <a:off x="550797" y="5902787"/>
            <a:ext cx="8194806" cy="707886"/>
          </a:xfrm>
          <a:prstGeom prst="rect">
            <a:avLst/>
          </a:prstGeom>
        </p:spPr>
        <p:txBody>
          <a:bodyPr wrap="square">
            <a:spAutoFit/>
          </a:bodyPr>
          <a:lstStyle/>
          <a:p>
            <a:pPr lvl="0" algn="ctr">
              <a:defRPr/>
            </a:pPr>
            <a:r>
              <a:rPr lang="en-US" sz="2000" b="1" dirty="0">
                <a:solidFill>
                  <a:prstClr val="black"/>
                </a:solidFill>
                <a:latin typeface="Arial" pitchFamily="34" charset="0"/>
                <a:cs typeface="Arial" pitchFamily="34" charset="0"/>
              </a:rPr>
              <a:t>The Philippine Society for Industrial Security Certified Security Professional Program does not cover all Aspects of Security </a:t>
            </a:r>
          </a:p>
        </p:txBody>
      </p:sp>
      <p:sp>
        <p:nvSpPr>
          <p:cNvPr id="39" name="Rectangle 38"/>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pic>
        <p:nvPicPr>
          <p:cNvPr id="41"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853" y="352583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268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977" y="2209800"/>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5860" name="Chart 9"/>
          <p:cNvGraphicFramePr>
            <a:graphicFrameLocks/>
          </p:cNvGraphicFramePr>
          <p:nvPr>
            <p:extLst>
              <p:ext uri="{D42A27DB-BD31-4B8C-83A1-F6EECF244321}">
                <p14:modId xmlns:p14="http://schemas.microsoft.com/office/powerpoint/2010/main" val="2911154746"/>
              </p:ext>
            </p:extLst>
          </p:nvPr>
        </p:nvGraphicFramePr>
        <p:xfrm>
          <a:off x="4783138" y="2105684"/>
          <a:ext cx="3979862" cy="3616325"/>
        </p:xfrm>
        <a:graphic>
          <a:graphicData uri="http://schemas.openxmlformats.org/presentationml/2006/ole">
            <mc:AlternateContent xmlns:mc="http://schemas.openxmlformats.org/markup-compatibility/2006">
              <mc:Choice xmlns:v="urn:schemas-microsoft-com:vml" Requires="v">
                <p:oleObj spid="_x0000_s26848" r:id="rId4" imgW="3981033" imgH="3615241" progId="Excel.Chart.8">
                  <p:embed/>
                </p:oleObj>
              </mc:Choice>
              <mc:Fallback>
                <p:oleObj r:id="rId4" imgW="3981033" imgH="361524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138" y="2105684"/>
                        <a:ext cx="3979862"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62" name="Chart 10"/>
          <p:cNvGraphicFramePr>
            <a:graphicFrameLocks/>
          </p:cNvGraphicFramePr>
          <p:nvPr>
            <p:extLst>
              <p:ext uri="{D42A27DB-BD31-4B8C-83A1-F6EECF244321}">
                <p14:modId xmlns:p14="http://schemas.microsoft.com/office/powerpoint/2010/main" val="2177100796"/>
              </p:ext>
            </p:extLst>
          </p:nvPr>
        </p:nvGraphicFramePr>
        <p:xfrm>
          <a:off x="5198386" y="2209800"/>
          <a:ext cx="3138487" cy="3403600"/>
        </p:xfrm>
        <a:graphic>
          <a:graphicData uri="http://schemas.openxmlformats.org/presentationml/2006/ole">
            <mc:AlternateContent xmlns:mc="http://schemas.openxmlformats.org/markup-compatibility/2006">
              <mc:Choice xmlns:v="urn:schemas-microsoft-com:vml" Requires="v">
                <p:oleObj spid="_x0000_s26849" r:id="rId6" imgW="3139712" imgH="3407959" progId="Excel.Chart.8">
                  <p:embed/>
                </p:oleObj>
              </mc:Choice>
              <mc:Fallback>
                <p:oleObj r:id="rId6" imgW="3139712" imgH="3407959"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8386" y="2209800"/>
                        <a:ext cx="31384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AutoShape 23"/>
          <p:cNvSpPr>
            <a:spLocks noChangeArrowheads="1"/>
          </p:cNvSpPr>
          <p:nvPr/>
        </p:nvSpPr>
        <p:spPr bwMode="auto">
          <a:xfrm rot="19419916">
            <a:off x="3149241" y="1911270"/>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6" name="Right Arrow 15"/>
          <p:cNvSpPr/>
          <p:nvPr/>
        </p:nvSpPr>
        <p:spPr bwMode="auto">
          <a:xfrm rot="2656766">
            <a:off x="30798" y="190787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7" name="Right Arrow 16"/>
          <p:cNvSpPr/>
          <p:nvPr/>
        </p:nvSpPr>
        <p:spPr bwMode="auto">
          <a:xfrm rot="18443411">
            <a:off x="5474816" y="4551882"/>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0" name="Right Arrow 19"/>
          <p:cNvSpPr/>
          <p:nvPr/>
        </p:nvSpPr>
        <p:spPr bwMode="auto">
          <a:xfrm rot="19109529">
            <a:off x="-131906" y="514583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2" name="AutoShape 23"/>
          <p:cNvSpPr>
            <a:spLocks noChangeArrowheads="1"/>
          </p:cNvSpPr>
          <p:nvPr/>
        </p:nvSpPr>
        <p:spPr bwMode="auto">
          <a:xfrm rot="18172965">
            <a:off x="6742290" y="2626235"/>
            <a:ext cx="1302411" cy="576831"/>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23" name="AutoShape 23"/>
          <p:cNvSpPr>
            <a:spLocks noChangeArrowheads="1"/>
          </p:cNvSpPr>
          <p:nvPr/>
        </p:nvSpPr>
        <p:spPr bwMode="auto">
          <a:xfrm>
            <a:off x="7266732" y="3443378"/>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4" name="AutoShape 23"/>
          <p:cNvSpPr>
            <a:spLocks noChangeArrowheads="1"/>
          </p:cNvSpPr>
          <p:nvPr/>
        </p:nvSpPr>
        <p:spPr bwMode="auto">
          <a:xfrm rot="2464221">
            <a:off x="3285285" y="498139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5" name="Right Arrow 24"/>
          <p:cNvSpPr/>
          <p:nvPr/>
        </p:nvSpPr>
        <p:spPr bwMode="auto">
          <a:xfrm rot="3042431">
            <a:off x="5306663" y="2470355"/>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6" name="Rectangle 25"/>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3" name="Rectangle 2"/>
          <p:cNvSpPr/>
          <p:nvPr/>
        </p:nvSpPr>
        <p:spPr>
          <a:xfrm>
            <a:off x="1707539" y="1748135"/>
            <a:ext cx="1399742" cy="461665"/>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Security</a:t>
            </a:r>
            <a:endParaRPr lang="en-US" sz="2400" b="1" dirty="0">
              <a:solidFill>
                <a:prstClr val="black"/>
              </a:solidFill>
              <a:latin typeface="Arial" pitchFamily="34" charset="0"/>
              <a:cs typeface="Arial" pitchFamily="34" charset="0"/>
            </a:endParaRPr>
          </a:p>
        </p:txBody>
      </p:sp>
      <p:sp>
        <p:nvSpPr>
          <p:cNvPr id="4" name="Rectangle 3"/>
          <p:cNvSpPr/>
          <p:nvPr/>
        </p:nvSpPr>
        <p:spPr>
          <a:xfrm>
            <a:off x="5884671" y="1675665"/>
            <a:ext cx="1826141" cy="461665"/>
          </a:xfrm>
          <a:prstGeom prst="rect">
            <a:avLst/>
          </a:prstGeom>
        </p:spPr>
        <p:txBody>
          <a:bodyPr wrap="none">
            <a:spAutoFit/>
          </a:bodyPr>
          <a:lstStyle/>
          <a:p>
            <a:pPr lvl="0" algn="ctr"/>
            <a:r>
              <a:rPr lang="en-US" sz="2400" b="1" dirty="0">
                <a:solidFill>
                  <a:prstClr val="black"/>
                </a:solidFill>
                <a:latin typeface="Arial" pitchFamily="34" charset="0"/>
                <a:cs typeface="Arial" pitchFamily="34" charset="0"/>
              </a:rPr>
              <a:t>ASIS (CPP)</a:t>
            </a:r>
          </a:p>
        </p:txBody>
      </p:sp>
      <p:pic>
        <p:nvPicPr>
          <p:cNvPr id="2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28" y="2211691"/>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0939" y="6019800"/>
            <a:ext cx="8205470" cy="707886"/>
          </a:xfrm>
          <a:prstGeom prst="rect">
            <a:avLst/>
          </a:prstGeom>
        </p:spPr>
        <p:txBody>
          <a:bodyPr wrap="square">
            <a:spAutoFit/>
          </a:bodyPr>
          <a:lstStyle/>
          <a:p>
            <a:pPr algn="ctr">
              <a:defRPr/>
            </a:pPr>
            <a:r>
              <a:rPr lang="en-US" sz="2000" b="1" dirty="0">
                <a:latin typeface="Arial" pitchFamily="34" charset="0"/>
                <a:cs typeface="Arial" pitchFamily="34" charset="0"/>
              </a:rPr>
              <a:t>The American Society for Industrial Security  Certified Security Practitioner Program does not cover all Aspects of Security </a:t>
            </a:r>
          </a:p>
        </p:txBody>
      </p:sp>
      <p:sp>
        <p:nvSpPr>
          <p:cNvPr id="31" name="Rectangle 30"/>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pic>
        <p:nvPicPr>
          <p:cNvPr id="33"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853" y="352583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455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191" y="2362200"/>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6882" name="Chart 9"/>
          <p:cNvGraphicFramePr>
            <a:graphicFrameLocks/>
          </p:cNvGraphicFramePr>
          <p:nvPr>
            <p:extLst>
              <p:ext uri="{D42A27DB-BD31-4B8C-83A1-F6EECF244321}">
                <p14:modId xmlns:p14="http://schemas.microsoft.com/office/powerpoint/2010/main" val="1665942571"/>
              </p:ext>
            </p:extLst>
          </p:nvPr>
        </p:nvGraphicFramePr>
        <p:xfrm>
          <a:off x="4706937" y="2251075"/>
          <a:ext cx="3979863" cy="3616325"/>
        </p:xfrm>
        <a:graphic>
          <a:graphicData uri="http://schemas.openxmlformats.org/presentationml/2006/ole">
            <mc:AlternateContent xmlns:mc="http://schemas.openxmlformats.org/markup-compatibility/2006">
              <mc:Choice xmlns:v="urn:schemas-microsoft-com:vml" Requires="v">
                <p:oleObj spid="_x0000_s27866" r:id="rId4" imgW="3981033" imgH="3615241" progId="Excel.Chart.8">
                  <p:embed/>
                </p:oleObj>
              </mc:Choice>
              <mc:Fallback>
                <p:oleObj r:id="rId4" imgW="3981033" imgH="361524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7" y="2251075"/>
                        <a:ext cx="397986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83" name="Chart 8"/>
          <p:cNvGraphicFramePr>
            <a:graphicFrameLocks/>
          </p:cNvGraphicFramePr>
          <p:nvPr>
            <p:extLst>
              <p:ext uri="{D42A27DB-BD31-4B8C-83A1-F6EECF244321}">
                <p14:modId xmlns:p14="http://schemas.microsoft.com/office/powerpoint/2010/main" val="1651936937"/>
              </p:ext>
            </p:extLst>
          </p:nvPr>
        </p:nvGraphicFramePr>
        <p:xfrm>
          <a:off x="5167313" y="2362200"/>
          <a:ext cx="3138487" cy="3403600"/>
        </p:xfrm>
        <a:graphic>
          <a:graphicData uri="http://schemas.openxmlformats.org/presentationml/2006/ole">
            <mc:AlternateContent xmlns:mc="http://schemas.openxmlformats.org/markup-compatibility/2006">
              <mc:Choice xmlns:v="urn:schemas-microsoft-com:vml" Requires="v">
                <p:oleObj spid="_x0000_s27867" r:id="rId6" imgW="3139712" imgH="3401863" progId="Excel.Chart.8">
                  <p:embed/>
                </p:oleObj>
              </mc:Choice>
              <mc:Fallback>
                <p:oleObj r:id="rId6" imgW="3139712" imgH="3401863"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7313" y="2362200"/>
                        <a:ext cx="31384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AutoShape 23"/>
          <p:cNvSpPr>
            <a:spLocks noChangeArrowheads="1"/>
          </p:cNvSpPr>
          <p:nvPr/>
        </p:nvSpPr>
        <p:spPr bwMode="auto">
          <a:xfrm rot="19419916">
            <a:off x="3217933" y="2065564"/>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13" name="Right Arrow 12"/>
          <p:cNvSpPr/>
          <p:nvPr/>
        </p:nvSpPr>
        <p:spPr bwMode="auto">
          <a:xfrm rot="2656766">
            <a:off x="106998" y="198407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14" name="Right Arrow 13"/>
          <p:cNvSpPr/>
          <p:nvPr/>
        </p:nvSpPr>
        <p:spPr bwMode="auto">
          <a:xfrm rot="18443411">
            <a:off x="5521353" y="4669916"/>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15" name="Right Arrow 14"/>
          <p:cNvSpPr/>
          <p:nvPr/>
        </p:nvSpPr>
        <p:spPr bwMode="auto">
          <a:xfrm>
            <a:off x="4903763" y="3684558"/>
            <a:ext cx="1276975" cy="781110"/>
          </a:xfrm>
          <a:prstGeom prst="rightArrow">
            <a:avLst/>
          </a:prstGeom>
          <a:solidFill>
            <a:schemeClr val="bg1">
              <a:lumMod val="6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6" name="Right Arrow 15"/>
          <p:cNvSpPr/>
          <p:nvPr/>
        </p:nvSpPr>
        <p:spPr bwMode="auto">
          <a:xfrm rot="3264120">
            <a:off x="5513767" y="2668077"/>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17" name="Right Arrow 16"/>
          <p:cNvSpPr/>
          <p:nvPr/>
        </p:nvSpPr>
        <p:spPr bwMode="auto">
          <a:xfrm rot="19109529">
            <a:off x="-55706" y="522203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18" name="AutoShape 23"/>
          <p:cNvSpPr>
            <a:spLocks noChangeArrowheads="1"/>
          </p:cNvSpPr>
          <p:nvPr/>
        </p:nvSpPr>
        <p:spPr bwMode="auto">
          <a:xfrm rot="3510249">
            <a:off x="6847249" y="4831683"/>
            <a:ext cx="1216688"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19" name="AutoShape 23"/>
          <p:cNvSpPr>
            <a:spLocks noChangeArrowheads="1"/>
          </p:cNvSpPr>
          <p:nvPr/>
        </p:nvSpPr>
        <p:spPr bwMode="auto">
          <a:xfrm rot="17846825">
            <a:off x="6653848" y="2658488"/>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20" name="AutoShape 23"/>
          <p:cNvSpPr>
            <a:spLocks noChangeArrowheads="1"/>
          </p:cNvSpPr>
          <p:nvPr/>
        </p:nvSpPr>
        <p:spPr bwMode="auto">
          <a:xfrm>
            <a:off x="7121194" y="3712974"/>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a:t>
            </a:r>
            <a:r>
              <a:rPr lang="en-US" sz="1800" b="1" dirty="0">
                <a:solidFill>
                  <a:srgbClr val="000000"/>
                </a:solidFill>
                <a:latin typeface="Arial" pitchFamily="34" charset="0"/>
                <a:cs typeface="Arial" pitchFamily="34" charset="0"/>
              </a:rPr>
              <a:t>Mishaps</a:t>
            </a:r>
          </a:p>
        </p:txBody>
      </p:sp>
      <p:sp>
        <p:nvSpPr>
          <p:cNvPr id="21" name="AutoShape 23"/>
          <p:cNvSpPr>
            <a:spLocks noChangeArrowheads="1"/>
          </p:cNvSpPr>
          <p:nvPr/>
        </p:nvSpPr>
        <p:spPr bwMode="auto">
          <a:xfrm rot="2464221">
            <a:off x="3361485" y="505759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23" name="Rectangle 22"/>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3" name="Rectangle 2"/>
          <p:cNvSpPr/>
          <p:nvPr/>
        </p:nvSpPr>
        <p:spPr>
          <a:xfrm>
            <a:off x="1513369" y="1707718"/>
            <a:ext cx="1603323" cy="523220"/>
          </a:xfrm>
          <a:prstGeom prst="rect">
            <a:avLst/>
          </a:prstGeom>
        </p:spPr>
        <p:txBody>
          <a:bodyPr wrap="none">
            <a:spAutoFit/>
          </a:bodyPr>
          <a:lstStyle/>
          <a:p>
            <a:pPr lvl="0" algn="ctr"/>
            <a:r>
              <a:rPr lang="en-US" sz="2800" b="1" dirty="0" smtClean="0">
                <a:solidFill>
                  <a:prstClr val="black"/>
                </a:solidFill>
                <a:latin typeface="Arial" pitchFamily="34" charset="0"/>
                <a:cs typeface="Arial" pitchFamily="34" charset="0"/>
              </a:rPr>
              <a:t>Security</a:t>
            </a:r>
            <a:endParaRPr lang="en-US" sz="2800" b="1" dirty="0">
              <a:solidFill>
                <a:prstClr val="black"/>
              </a:solidFill>
              <a:latin typeface="Arial" pitchFamily="34" charset="0"/>
              <a:cs typeface="Arial" pitchFamily="34" charset="0"/>
            </a:endParaRPr>
          </a:p>
        </p:txBody>
      </p:sp>
      <p:sp>
        <p:nvSpPr>
          <p:cNvPr id="4" name="Rectangle 3"/>
          <p:cNvSpPr/>
          <p:nvPr/>
        </p:nvSpPr>
        <p:spPr>
          <a:xfrm>
            <a:off x="4683428" y="1523661"/>
            <a:ext cx="3960380" cy="830997"/>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PNP/PARSTS,TESDA</a:t>
            </a:r>
          </a:p>
          <a:p>
            <a:pPr lvl="0" algn="ctr"/>
            <a:r>
              <a:rPr lang="en-US" sz="2400" b="1" dirty="0" smtClean="0">
                <a:solidFill>
                  <a:prstClr val="black"/>
                </a:solidFill>
                <a:latin typeface="Arial" pitchFamily="34" charset="0"/>
                <a:cs typeface="Arial" pitchFamily="34" charset="0"/>
              </a:rPr>
              <a:t>Guard Pre-Licensing Trng</a:t>
            </a:r>
            <a:endParaRPr lang="en-US" sz="2400" b="1" dirty="0">
              <a:solidFill>
                <a:prstClr val="black"/>
              </a:solidFill>
              <a:latin typeface="Arial" pitchFamily="34" charset="0"/>
              <a:cs typeface="Arial" pitchFamily="34" charset="0"/>
            </a:endParaRPr>
          </a:p>
        </p:txBody>
      </p:sp>
      <p:pic>
        <p:nvPicPr>
          <p:cNvPr id="2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18" y="2353133"/>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99543" y="6096000"/>
            <a:ext cx="7939029" cy="707886"/>
          </a:xfrm>
          <a:prstGeom prst="rect">
            <a:avLst/>
          </a:prstGeom>
        </p:spPr>
        <p:txBody>
          <a:bodyPr wrap="square">
            <a:spAutoFit/>
          </a:bodyPr>
          <a:lstStyle/>
          <a:p>
            <a:pPr lvl="0" algn="ctr">
              <a:defRPr/>
            </a:pPr>
            <a:r>
              <a:rPr lang="en-US" sz="2000" b="1" dirty="0">
                <a:solidFill>
                  <a:prstClr val="black"/>
                </a:solidFill>
                <a:latin typeface="Arial" pitchFamily="34" charset="0"/>
                <a:cs typeface="Arial" pitchFamily="34" charset="0"/>
              </a:rPr>
              <a:t>PNP/PARSTS/TESDA Guard Training  covers only a small portion of human barrier.</a:t>
            </a:r>
          </a:p>
        </p:txBody>
      </p:sp>
      <p:sp>
        <p:nvSpPr>
          <p:cNvPr id="29" name="Rectangle 28"/>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pic>
        <p:nvPicPr>
          <p:cNvPr id="31"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3546504"/>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630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591" y="2312494"/>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9955" name="Chart 7"/>
          <p:cNvGraphicFramePr>
            <a:graphicFrameLocks/>
          </p:cNvGraphicFramePr>
          <p:nvPr>
            <p:extLst>
              <p:ext uri="{D42A27DB-BD31-4B8C-83A1-F6EECF244321}">
                <p14:modId xmlns:p14="http://schemas.microsoft.com/office/powerpoint/2010/main" val="912187949"/>
              </p:ext>
            </p:extLst>
          </p:nvPr>
        </p:nvGraphicFramePr>
        <p:xfrm>
          <a:off x="4927600" y="2201470"/>
          <a:ext cx="3911600" cy="3621087"/>
        </p:xfrm>
        <a:graphic>
          <a:graphicData uri="http://schemas.openxmlformats.org/presentationml/2006/ole">
            <mc:AlternateContent xmlns:mc="http://schemas.openxmlformats.org/markup-compatibility/2006">
              <mc:Choice xmlns:v="urn:schemas-microsoft-com:vml" Requires="v">
                <p:oleObj spid="_x0000_s28788" r:id="rId4" imgW="3907875" imgH="3621338" progId="Excel.Chart.8">
                  <p:embed/>
                </p:oleObj>
              </mc:Choice>
              <mc:Fallback>
                <p:oleObj r:id="rId4" imgW="3907875" imgH="362133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600" y="2201470"/>
                        <a:ext cx="39116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AutoShape 23"/>
          <p:cNvSpPr>
            <a:spLocks noChangeArrowheads="1"/>
          </p:cNvSpPr>
          <p:nvPr/>
        </p:nvSpPr>
        <p:spPr bwMode="auto">
          <a:xfrm rot="19419916">
            <a:off x="3073041" y="1987470"/>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3" name="Right Arrow 2"/>
          <p:cNvSpPr/>
          <p:nvPr/>
        </p:nvSpPr>
        <p:spPr bwMode="auto">
          <a:xfrm rot="2656766">
            <a:off x="106998" y="189954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19" name="Right Arrow 18"/>
          <p:cNvSpPr/>
          <p:nvPr/>
        </p:nvSpPr>
        <p:spPr bwMode="auto">
          <a:xfrm rot="18443411">
            <a:off x="5673753" y="4585386"/>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20" name="Right Arrow 19"/>
          <p:cNvSpPr/>
          <p:nvPr/>
        </p:nvSpPr>
        <p:spPr bwMode="auto">
          <a:xfrm>
            <a:off x="5243158" y="3600028"/>
            <a:ext cx="1276975" cy="781110"/>
          </a:xfrm>
          <a:prstGeom prst="rightArrow">
            <a:avLst/>
          </a:prstGeom>
          <a:solidFill>
            <a:schemeClr val="bg1">
              <a:lumMod val="6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1" name="Right Arrow 20"/>
          <p:cNvSpPr/>
          <p:nvPr/>
        </p:nvSpPr>
        <p:spPr bwMode="auto">
          <a:xfrm rot="3264120">
            <a:off x="5853162" y="2583547"/>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22" name="Right Arrow 21"/>
          <p:cNvSpPr/>
          <p:nvPr/>
        </p:nvSpPr>
        <p:spPr bwMode="auto">
          <a:xfrm rot="19109529">
            <a:off x="-55706" y="513750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latin typeface="Arial" pitchFamily="34" charset="0"/>
                <a:cs typeface="Arial" pitchFamily="34" charset="0"/>
              </a:rPr>
              <a:t>Mishaps</a:t>
            </a:r>
          </a:p>
        </p:txBody>
      </p:sp>
      <p:sp>
        <p:nvSpPr>
          <p:cNvPr id="24" name="AutoShape 23"/>
          <p:cNvSpPr>
            <a:spLocks noChangeArrowheads="1"/>
          </p:cNvSpPr>
          <p:nvPr/>
        </p:nvSpPr>
        <p:spPr bwMode="auto">
          <a:xfrm rot="3510249">
            <a:off x="6855746" y="4584521"/>
            <a:ext cx="1216688"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25" name="AutoShape 23"/>
          <p:cNvSpPr>
            <a:spLocks noChangeArrowheads="1"/>
          </p:cNvSpPr>
          <p:nvPr/>
        </p:nvSpPr>
        <p:spPr bwMode="auto">
          <a:xfrm rot="17846825">
            <a:off x="6993243" y="2573958"/>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26" name="AutoShape 23"/>
          <p:cNvSpPr>
            <a:spLocks noChangeArrowheads="1"/>
          </p:cNvSpPr>
          <p:nvPr/>
        </p:nvSpPr>
        <p:spPr bwMode="auto">
          <a:xfrm>
            <a:off x="7460589" y="3628444"/>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7" name="AutoShape 23"/>
          <p:cNvSpPr>
            <a:spLocks noChangeArrowheads="1"/>
          </p:cNvSpPr>
          <p:nvPr/>
        </p:nvSpPr>
        <p:spPr bwMode="auto">
          <a:xfrm rot="2464221">
            <a:off x="3361485" y="497306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dirty="0">
                <a:solidFill>
                  <a:srgbClr val="000000"/>
                </a:solidFill>
                <a:latin typeface="Arial" pitchFamily="34" charset="0"/>
                <a:cs typeface="Arial" pitchFamily="34" charset="0"/>
              </a:rPr>
              <a:t> Mishaps</a:t>
            </a:r>
          </a:p>
        </p:txBody>
      </p:sp>
      <p:sp>
        <p:nvSpPr>
          <p:cNvPr id="23" name="Rectangle 22"/>
          <p:cNvSpPr/>
          <p:nvPr/>
        </p:nvSpPr>
        <p:spPr>
          <a:xfrm>
            <a:off x="2751188" y="744378"/>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pic>
        <p:nvPicPr>
          <p:cNvPr id="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23" y="2353133"/>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6073914"/>
            <a:ext cx="8028113" cy="707886"/>
          </a:xfrm>
          <a:prstGeom prst="rect">
            <a:avLst/>
          </a:prstGeom>
        </p:spPr>
        <p:txBody>
          <a:bodyPr wrap="square">
            <a:spAutoFit/>
          </a:bodyPr>
          <a:lstStyle/>
          <a:p>
            <a:pPr lvl="0" algn="ctr">
              <a:defRPr/>
            </a:pPr>
            <a:r>
              <a:rPr lang="en-US" sz="2000" b="1" dirty="0">
                <a:solidFill>
                  <a:prstClr val="black"/>
                </a:solidFill>
                <a:latin typeface="Arial" pitchFamily="34" charset="0"/>
                <a:cs typeface="Arial" pitchFamily="34" charset="0"/>
              </a:rPr>
              <a:t>PNP/Philippine Association of Recognized Security Training Schools Instructor Training  does not cover Security at all.</a:t>
            </a:r>
          </a:p>
        </p:txBody>
      </p:sp>
      <p:sp>
        <p:nvSpPr>
          <p:cNvPr id="5" name="Rectangle 4"/>
          <p:cNvSpPr/>
          <p:nvPr/>
        </p:nvSpPr>
        <p:spPr>
          <a:xfrm>
            <a:off x="5257033" y="1459104"/>
            <a:ext cx="3122651" cy="830997"/>
          </a:xfrm>
          <a:prstGeom prst="rect">
            <a:avLst/>
          </a:prstGeom>
        </p:spPr>
        <p:txBody>
          <a:bodyPr wrap="none">
            <a:spAutoFit/>
          </a:bodyPr>
          <a:lstStyle/>
          <a:p>
            <a:pPr algn="ctr"/>
            <a:r>
              <a:rPr lang="en-US" sz="2400" b="1" dirty="0">
                <a:solidFill>
                  <a:prstClr val="black"/>
                </a:solidFill>
                <a:latin typeface="Arial" pitchFamily="34" charset="0"/>
                <a:cs typeface="Arial" pitchFamily="34" charset="0"/>
              </a:rPr>
              <a:t>PNP/PARSTS(CST)</a:t>
            </a:r>
          </a:p>
          <a:p>
            <a:pPr lvl="0" algn="ctr"/>
            <a:r>
              <a:rPr lang="en-US" sz="2400" b="1" dirty="0" smtClean="0">
                <a:solidFill>
                  <a:prstClr val="black"/>
                </a:solidFill>
                <a:latin typeface="Arial" pitchFamily="34" charset="0"/>
                <a:cs typeface="Arial" pitchFamily="34" charset="0"/>
              </a:rPr>
              <a:t>Training  the Trainer</a:t>
            </a:r>
            <a:endParaRPr lang="en-US" sz="2400" b="1" dirty="0">
              <a:solidFill>
                <a:prstClr val="black"/>
              </a:solidFill>
              <a:latin typeface="Arial" pitchFamily="34" charset="0"/>
              <a:cs typeface="Arial" pitchFamily="34" charset="0"/>
            </a:endParaRPr>
          </a:p>
        </p:txBody>
      </p:sp>
      <p:sp>
        <p:nvSpPr>
          <p:cNvPr id="6" name="Rectangle 5"/>
          <p:cNvSpPr/>
          <p:nvPr/>
        </p:nvSpPr>
        <p:spPr>
          <a:xfrm>
            <a:off x="1572058" y="1710918"/>
            <a:ext cx="1399742" cy="461665"/>
          </a:xfrm>
          <a:prstGeom prst="rect">
            <a:avLst/>
          </a:prstGeom>
        </p:spPr>
        <p:txBody>
          <a:bodyPr wrap="none">
            <a:spAutoFit/>
          </a:bodyPr>
          <a:lstStyle/>
          <a:p>
            <a:pPr lvl="0" algn="ctr"/>
            <a:r>
              <a:rPr lang="en-US" sz="2400" b="1" dirty="0">
                <a:solidFill>
                  <a:prstClr val="black"/>
                </a:solidFill>
                <a:latin typeface="Arial" pitchFamily="34" charset="0"/>
                <a:cs typeface="Arial" pitchFamily="34" charset="0"/>
              </a:rPr>
              <a:t>Security</a:t>
            </a:r>
          </a:p>
        </p:txBody>
      </p:sp>
      <p:sp>
        <p:nvSpPr>
          <p:cNvPr id="35" name="Rectangle 34"/>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pic>
        <p:nvPicPr>
          <p:cNvPr id="3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9853" y="352583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843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763" y="2211691"/>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0980" name="Chart 9"/>
          <p:cNvGraphicFramePr>
            <a:graphicFrameLocks/>
          </p:cNvGraphicFramePr>
          <p:nvPr>
            <p:extLst>
              <p:ext uri="{D42A27DB-BD31-4B8C-83A1-F6EECF244321}">
                <p14:modId xmlns:p14="http://schemas.microsoft.com/office/powerpoint/2010/main" val="4100821610"/>
              </p:ext>
            </p:extLst>
          </p:nvPr>
        </p:nvGraphicFramePr>
        <p:xfrm>
          <a:off x="4724400" y="2057400"/>
          <a:ext cx="3979863" cy="3614738"/>
        </p:xfrm>
        <a:graphic>
          <a:graphicData uri="http://schemas.openxmlformats.org/presentationml/2006/ole">
            <mc:AlternateContent xmlns:mc="http://schemas.openxmlformats.org/markup-compatibility/2006">
              <mc:Choice xmlns:v="urn:schemas-microsoft-com:vml" Requires="v">
                <p:oleObj spid="_x0000_s29926" r:id="rId4" imgW="3981033" imgH="3615241" progId="Excel.Chart.8">
                  <p:embed/>
                </p:oleObj>
              </mc:Choice>
              <mc:Fallback>
                <p:oleObj r:id="rId4" imgW="3981033" imgH="361524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057400"/>
                        <a:ext cx="3979863" cy="3614738"/>
                      </a:xfrm>
                      <a:prstGeom prst="rect">
                        <a:avLst/>
                      </a:prstGeom>
                      <a:noFill/>
                      <a:ln>
                        <a:noFill/>
                      </a:ln>
                      <a:extLst/>
                    </p:spPr>
                  </p:pic>
                </p:oleObj>
              </mc:Fallback>
            </mc:AlternateContent>
          </a:graphicData>
        </a:graphic>
      </p:graphicFrame>
      <p:graphicFrame>
        <p:nvGraphicFramePr>
          <p:cNvPr id="40981" name="Chart 8"/>
          <p:cNvGraphicFramePr>
            <a:graphicFrameLocks/>
          </p:cNvGraphicFramePr>
          <p:nvPr>
            <p:extLst>
              <p:ext uri="{D42A27DB-BD31-4B8C-83A1-F6EECF244321}">
                <p14:modId xmlns:p14="http://schemas.microsoft.com/office/powerpoint/2010/main" val="267575754"/>
              </p:ext>
            </p:extLst>
          </p:nvPr>
        </p:nvGraphicFramePr>
        <p:xfrm>
          <a:off x="5105400" y="2163977"/>
          <a:ext cx="3138487" cy="3403600"/>
        </p:xfrm>
        <a:graphic>
          <a:graphicData uri="http://schemas.openxmlformats.org/presentationml/2006/ole">
            <mc:AlternateContent xmlns:mc="http://schemas.openxmlformats.org/markup-compatibility/2006">
              <mc:Choice xmlns:v="urn:schemas-microsoft-com:vml" Requires="v">
                <p:oleObj spid="_x0000_s29927" r:id="rId6" imgW="3139712" imgH="3407959" progId="Excel.Chart.8">
                  <p:embed/>
                </p:oleObj>
              </mc:Choice>
              <mc:Fallback>
                <p:oleObj r:id="rId6" imgW="3139712" imgH="3407959"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2163977"/>
                        <a:ext cx="31384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AutoShape 23"/>
          <p:cNvSpPr>
            <a:spLocks noChangeArrowheads="1"/>
          </p:cNvSpPr>
          <p:nvPr/>
        </p:nvSpPr>
        <p:spPr bwMode="auto">
          <a:xfrm rot="19419916">
            <a:off x="3229855" y="2093564"/>
            <a:ext cx="1179777"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15" name="Right Arrow 14"/>
          <p:cNvSpPr/>
          <p:nvPr/>
        </p:nvSpPr>
        <p:spPr bwMode="auto">
          <a:xfrm rot="2656766">
            <a:off x="106998" y="1975746"/>
            <a:ext cx="1286607"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6" name="Right Arrow 15"/>
          <p:cNvSpPr/>
          <p:nvPr/>
        </p:nvSpPr>
        <p:spPr bwMode="auto">
          <a:xfrm rot="18443411">
            <a:off x="5521353" y="4593716"/>
            <a:ext cx="1260076"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7" name="Right Arrow 16"/>
          <p:cNvSpPr/>
          <p:nvPr/>
        </p:nvSpPr>
        <p:spPr bwMode="auto">
          <a:xfrm>
            <a:off x="4903763" y="3608358"/>
            <a:ext cx="1276975" cy="781110"/>
          </a:xfrm>
          <a:prstGeom prst="rightArrow">
            <a:avLst/>
          </a:prstGeom>
          <a:solidFill>
            <a:schemeClr val="bg1">
              <a:lumMod val="6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8" name="Right Arrow 17"/>
          <p:cNvSpPr/>
          <p:nvPr/>
        </p:nvSpPr>
        <p:spPr bwMode="auto">
          <a:xfrm rot="3264120">
            <a:off x="5513767" y="2591877"/>
            <a:ext cx="1259936" cy="781110"/>
          </a:xfrm>
          <a:prstGeom prst="rightArrow">
            <a:avLst/>
          </a:prstGeom>
          <a:solidFill>
            <a:srgbClr val="C00000"/>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19" name="Right Arrow 18"/>
          <p:cNvSpPr/>
          <p:nvPr/>
        </p:nvSpPr>
        <p:spPr bwMode="auto">
          <a:xfrm rot="19109529">
            <a:off x="-55706" y="5213709"/>
            <a:ext cx="1291227" cy="781110"/>
          </a:xfrm>
          <a:prstGeom prst="rightArrow">
            <a:avLst/>
          </a:prstGeom>
          <a:solidFill>
            <a:schemeClr val="accent6">
              <a:lumMod val="75000"/>
            </a:schemeClr>
          </a:solidFill>
          <a:ln w="12700" cap="sq" cmpd="sng" algn="ctr">
            <a:noFill/>
            <a:prstDash val="solid"/>
            <a:miter lim="800000"/>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latin typeface="Arial" pitchFamily="34" charset="0"/>
                <a:cs typeface="Arial" pitchFamily="34" charset="0"/>
              </a:rPr>
              <a:t>Mishaps</a:t>
            </a:r>
          </a:p>
        </p:txBody>
      </p:sp>
      <p:sp>
        <p:nvSpPr>
          <p:cNvPr id="20" name="AutoShape 23"/>
          <p:cNvSpPr>
            <a:spLocks noChangeArrowheads="1"/>
          </p:cNvSpPr>
          <p:nvPr/>
        </p:nvSpPr>
        <p:spPr bwMode="auto">
          <a:xfrm rot="3510249">
            <a:off x="6881665" y="4830868"/>
            <a:ext cx="1216688"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1" name="AutoShape 23"/>
          <p:cNvSpPr>
            <a:spLocks noChangeArrowheads="1"/>
          </p:cNvSpPr>
          <p:nvPr/>
        </p:nvSpPr>
        <p:spPr bwMode="auto">
          <a:xfrm rot="17846825">
            <a:off x="6653848" y="2582288"/>
            <a:ext cx="1302411" cy="769128"/>
          </a:xfrm>
          <a:prstGeom prst="leftArrow">
            <a:avLst>
              <a:gd name="adj1" fmla="val 50000"/>
              <a:gd name="adj2" fmla="val 5018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2" name="AutoShape 23"/>
          <p:cNvSpPr>
            <a:spLocks noChangeArrowheads="1"/>
          </p:cNvSpPr>
          <p:nvPr/>
        </p:nvSpPr>
        <p:spPr bwMode="auto">
          <a:xfrm>
            <a:off x="7121194" y="3636774"/>
            <a:ext cx="1302411" cy="769128"/>
          </a:xfrm>
          <a:prstGeom prst="leftArrow">
            <a:avLst>
              <a:gd name="adj1" fmla="val 50000"/>
              <a:gd name="adj2" fmla="val 50180"/>
            </a:avLst>
          </a:prstGeom>
          <a:solidFill>
            <a:srgbClr val="6600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3" name="AutoShape 23"/>
          <p:cNvSpPr>
            <a:spLocks noChangeArrowheads="1"/>
          </p:cNvSpPr>
          <p:nvPr/>
        </p:nvSpPr>
        <p:spPr bwMode="auto">
          <a:xfrm rot="2464221">
            <a:off x="3361485" y="5049262"/>
            <a:ext cx="1302411" cy="769128"/>
          </a:xfrm>
          <a:prstGeom prst="leftArrow">
            <a:avLst>
              <a:gd name="adj1" fmla="val 50000"/>
              <a:gd name="adj2" fmla="val 501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lgn="ctr">
              <a:defRPr/>
            </a:pPr>
            <a:r>
              <a:rPr lang="en-US" sz="1800" b="1" dirty="0">
                <a:solidFill>
                  <a:srgbClr val="000000"/>
                </a:solidFill>
                <a:latin typeface="Arial" pitchFamily="34" charset="0"/>
                <a:cs typeface="Arial" pitchFamily="34" charset="0"/>
              </a:rPr>
              <a:t> Mishaps</a:t>
            </a:r>
          </a:p>
        </p:txBody>
      </p:sp>
      <p:sp>
        <p:nvSpPr>
          <p:cNvPr id="25" name="Rectangle 24"/>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pic>
        <p:nvPicPr>
          <p:cNvPr id="297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23" y="2276933"/>
            <a:ext cx="3675409" cy="347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37379" y="6019800"/>
            <a:ext cx="7686225" cy="707886"/>
          </a:xfrm>
          <a:prstGeom prst="rect">
            <a:avLst/>
          </a:prstGeom>
        </p:spPr>
        <p:txBody>
          <a:bodyPr wrap="square">
            <a:spAutoFit/>
          </a:bodyPr>
          <a:lstStyle/>
          <a:p>
            <a:pPr lvl="1" algn="ctr">
              <a:defRPr/>
            </a:pPr>
            <a:r>
              <a:rPr lang="en-US" sz="2000" b="1" dirty="0">
                <a:latin typeface="Arial" pitchFamily="34" charset="0"/>
                <a:cs typeface="Arial" pitchFamily="34" charset="0"/>
              </a:rPr>
              <a:t>PADPAO Certified Security Management Program  covers </a:t>
            </a:r>
          </a:p>
          <a:p>
            <a:pPr lvl="1" algn="ctr">
              <a:defRPr/>
            </a:pPr>
            <a:r>
              <a:rPr lang="en-US" sz="2000" b="1" dirty="0">
                <a:latin typeface="Arial" pitchFamily="34" charset="0"/>
                <a:cs typeface="Arial" pitchFamily="34" charset="0"/>
              </a:rPr>
              <a:t>only a small portion of Physical Security</a:t>
            </a:r>
          </a:p>
        </p:txBody>
      </p:sp>
      <p:sp>
        <p:nvSpPr>
          <p:cNvPr id="6" name="Rectangle 5"/>
          <p:cNvSpPr/>
          <p:nvPr/>
        </p:nvSpPr>
        <p:spPr>
          <a:xfrm>
            <a:off x="1546904" y="1677955"/>
            <a:ext cx="1399742" cy="461665"/>
          </a:xfrm>
          <a:prstGeom prst="rect">
            <a:avLst/>
          </a:prstGeom>
        </p:spPr>
        <p:txBody>
          <a:bodyPr wrap="none">
            <a:spAutoFit/>
          </a:bodyPr>
          <a:lstStyle/>
          <a:p>
            <a:pPr lvl="0" algn="ctr"/>
            <a:r>
              <a:rPr lang="en-US" sz="2400" b="1" dirty="0">
                <a:solidFill>
                  <a:prstClr val="black"/>
                </a:solidFill>
                <a:latin typeface="Arial" pitchFamily="34" charset="0"/>
                <a:cs typeface="Arial" pitchFamily="34" charset="0"/>
              </a:rPr>
              <a:t>Security</a:t>
            </a:r>
          </a:p>
        </p:txBody>
      </p:sp>
      <p:sp>
        <p:nvSpPr>
          <p:cNvPr id="7" name="Rectangle 6"/>
          <p:cNvSpPr/>
          <p:nvPr/>
        </p:nvSpPr>
        <p:spPr>
          <a:xfrm>
            <a:off x="5161366" y="1483043"/>
            <a:ext cx="3264035" cy="830997"/>
          </a:xfrm>
          <a:prstGeom prst="rect">
            <a:avLst/>
          </a:prstGeom>
        </p:spPr>
        <p:txBody>
          <a:bodyPr wrap="none">
            <a:spAutoFit/>
          </a:bodyPr>
          <a:lstStyle/>
          <a:p>
            <a:pPr lvl="0" algn="ctr"/>
            <a:r>
              <a:rPr lang="en-US" sz="2400" b="1" dirty="0" smtClean="0">
                <a:solidFill>
                  <a:prstClr val="black"/>
                </a:solidFill>
                <a:latin typeface="Arial" pitchFamily="34" charset="0"/>
                <a:cs typeface="Arial" pitchFamily="34" charset="0"/>
              </a:rPr>
              <a:t>PADPAO(CSMS)</a:t>
            </a:r>
          </a:p>
          <a:p>
            <a:pPr lvl="0" algn="ctr"/>
            <a:r>
              <a:rPr lang="en-US" sz="2400" b="1" dirty="0" smtClean="0">
                <a:solidFill>
                  <a:prstClr val="black"/>
                </a:solidFill>
                <a:latin typeface="Arial" pitchFamily="34" charset="0"/>
                <a:cs typeface="Arial" pitchFamily="34" charset="0"/>
              </a:rPr>
              <a:t>Agency Management</a:t>
            </a:r>
            <a:endParaRPr lang="en-US" sz="2400" b="1" dirty="0">
              <a:solidFill>
                <a:prstClr val="black"/>
              </a:solidFill>
              <a:latin typeface="Arial" pitchFamily="34" charset="0"/>
              <a:cs typeface="Arial" pitchFamily="34" charset="0"/>
            </a:endParaRPr>
          </a:p>
        </p:txBody>
      </p:sp>
      <p:sp>
        <p:nvSpPr>
          <p:cNvPr id="32" name="Rectangle 31"/>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pic>
        <p:nvPicPr>
          <p:cNvPr id="29719"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853" y="3525838"/>
            <a:ext cx="706437" cy="7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729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8600" y="5212140"/>
            <a:ext cx="8763000" cy="1569660"/>
          </a:xfrm>
          <a:prstGeom prst="rect">
            <a:avLst/>
          </a:prstGeom>
        </p:spPr>
        <p:txBody>
          <a:bodyPr wrap="square">
            <a:spAutoFit/>
          </a:bodyPr>
          <a:lstStyle/>
          <a:p>
            <a:pPr algn="just"/>
            <a:r>
              <a:rPr lang="en-US" sz="2400" b="1" dirty="0">
                <a:latin typeface="Arial" pitchFamily="34" charset="0"/>
                <a:cs typeface="Arial" pitchFamily="34" charset="0"/>
              </a:rPr>
              <a:t>National Security and Organizational Security, no matter how far apart they are in scale, scope,  context and complexity, the basic principles and aspects by which they are achieved are the same.</a:t>
            </a:r>
            <a:endParaRPr lang="en-PH" sz="2400" b="1" dirty="0">
              <a:latin typeface="Arial" pitchFamily="34" charset="0"/>
              <a:cs typeface="Arial" pitchFamily="34" charset="0"/>
            </a:endParaRPr>
          </a:p>
        </p:txBody>
      </p:sp>
      <p:sp>
        <p:nvSpPr>
          <p:cNvPr id="3" name="TextBox 2"/>
          <p:cNvSpPr txBox="1"/>
          <p:nvPr/>
        </p:nvSpPr>
        <p:spPr>
          <a:xfrm>
            <a:off x="4171756" y="3217902"/>
            <a:ext cx="667170" cy="1107996"/>
          </a:xfrm>
          <a:prstGeom prst="rect">
            <a:avLst/>
          </a:prstGeom>
          <a:noFill/>
        </p:spPr>
        <p:txBody>
          <a:bodyPr wrap="none" rtlCol="0">
            <a:spAutoFit/>
          </a:bodyPr>
          <a:lstStyle/>
          <a:p>
            <a:r>
              <a:rPr lang="en-US" sz="6600" b="1" dirty="0" smtClean="0"/>
              <a:t>=</a:t>
            </a:r>
            <a:endParaRPr lang="en-PH" sz="6600" b="1" dirty="0"/>
          </a:p>
        </p:txBody>
      </p:sp>
      <p:pic>
        <p:nvPicPr>
          <p:cNvPr id="1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238" b="100000" l="3828" r="94219">
                        <a14:foregroundMark x1="44688" y1="27393" x2="50547" y2="75083"/>
                        <a14:foregroundMark x1="27500" y1="46122" x2="66484" y2="42162"/>
                        <a14:foregroundMark x1="58359" y1="32261" x2="40000" y2="73762"/>
                        <a14:foregroundMark x1="35313" y1="55363" x2="70859" y2="54373"/>
                        <a14:foregroundMark x1="28750" y1="50743" x2="68672" y2="50743"/>
                        <a14:foregroundMark x1="32188" y1="41172" x2="68047" y2="37541"/>
                        <a14:foregroundMark x1="51797" y1="31601" x2="37188" y2="82343"/>
                      </a14:backgroundRemoval>
                    </a14:imgEffect>
                  </a14:imgLayer>
                </a14:imgProps>
              </a:ext>
              <a:ext uri="{28A0092B-C50C-407E-A947-70E740481C1C}">
                <a14:useLocalDpi xmlns:a14="http://schemas.microsoft.com/office/drawing/2010/main" val="0"/>
              </a:ext>
            </a:extLst>
          </a:blip>
          <a:srcRect/>
          <a:stretch>
            <a:fillRect/>
          </a:stretch>
        </p:blipFill>
        <p:spPr bwMode="auto">
          <a:xfrm>
            <a:off x="5086156" y="2411412"/>
            <a:ext cx="3067244" cy="290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156" y="2392598"/>
            <a:ext cx="3107746" cy="294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746927" y="990600"/>
            <a:ext cx="3744936" cy="492443"/>
          </a:xfrm>
          <a:prstGeom prst="rect">
            <a:avLst/>
          </a:prstGeom>
        </p:spPr>
        <p:txBody>
          <a:bodyPr wrap="none">
            <a:spAutoFit/>
          </a:bodyPr>
          <a:lstStyle/>
          <a:p>
            <a:pPr lvl="0" algn="ctr">
              <a:defRPr/>
            </a:pPr>
            <a:r>
              <a:rPr lang="en-US" sz="2600" b="1" dirty="0" smtClean="0">
                <a:solidFill>
                  <a:prstClr val="black"/>
                </a:solidFill>
                <a:latin typeface="Arial" pitchFamily="34" charset="0"/>
                <a:cs typeface="Arial" pitchFamily="34" charset="0"/>
              </a:rPr>
              <a:t>Coverage Comparison</a:t>
            </a:r>
            <a:endParaRPr lang="en-US" sz="2600" b="1" dirty="0">
              <a:solidFill>
                <a:prstClr val="black"/>
              </a:solidFill>
              <a:latin typeface="Arial" pitchFamily="34" charset="0"/>
              <a:cs typeface="Arial" pitchFamily="34" charset="0"/>
            </a:endParaRPr>
          </a:p>
        </p:txBody>
      </p:sp>
      <p:sp>
        <p:nvSpPr>
          <p:cNvPr id="5" name="Rectangle 4"/>
          <p:cNvSpPr/>
          <p:nvPr/>
        </p:nvSpPr>
        <p:spPr>
          <a:xfrm>
            <a:off x="685800" y="1949747"/>
            <a:ext cx="3581400" cy="461665"/>
          </a:xfrm>
          <a:prstGeom prst="rect">
            <a:avLst/>
          </a:prstGeom>
        </p:spPr>
        <p:txBody>
          <a:bodyPr wrap="square">
            <a:spAutoFit/>
          </a:bodyPr>
          <a:lstStyle/>
          <a:p>
            <a:pPr lvl="0" algn="ctr"/>
            <a:r>
              <a:rPr lang="en-US" sz="2400" b="1" dirty="0" smtClean="0">
                <a:solidFill>
                  <a:prstClr val="black"/>
                </a:solidFill>
                <a:latin typeface="Arial" pitchFamily="34" charset="0"/>
                <a:cs typeface="Arial" pitchFamily="34" charset="0"/>
              </a:rPr>
              <a:t>National Security</a:t>
            </a:r>
            <a:endParaRPr lang="en-US" sz="2400" b="1" dirty="0">
              <a:solidFill>
                <a:prstClr val="black"/>
              </a:solidFill>
              <a:latin typeface="Arial" pitchFamily="34" charset="0"/>
              <a:cs typeface="Arial" pitchFamily="34" charset="0"/>
            </a:endParaRPr>
          </a:p>
        </p:txBody>
      </p:sp>
      <p:sp>
        <p:nvSpPr>
          <p:cNvPr id="7" name="Rectangle 6"/>
          <p:cNvSpPr/>
          <p:nvPr/>
        </p:nvSpPr>
        <p:spPr>
          <a:xfrm>
            <a:off x="4572000" y="1930933"/>
            <a:ext cx="3952778" cy="461665"/>
          </a:xfrm>
          <a:prstGeom prst="rect">
            <a:avLst/>
          </a:prstGeom>
        </p:spPr>
        <p:txBody>
          <a:bodyPr wrap="square">
            <a:spAutoFit/>
          </a:bodyPr>
          <a:lstStyle/>
          <a:p>
            <a:pPr lvl="0" algn="ctr"/>
            <a:r>
              <a:rPr lang="en-US" sz="2400" b="1" dirty="0" smtClean="0">
                <a:solidFill>
                  <a:prstClr val="black"/>
                </a:solidFill>
                <a:latin typeface="Arial" pitchFamily="34" charset="0"/>
                <a:cs typeface="Arial" pitchFamily="34" charset="0"/>
              </a:rPr>
              <a:t>Organizational Security</a:t>
            </a:r>
            <a:endParaRPr lang="en-US" sz="2400" b="1" dirty="0">
              <a:solidFill>
                <a:prstClr val="black"/>
              </a:solidFill>
              <a:latin typeface="Arial" pitchFamily="34" charset="0"/>
              <a:cs typeface="Arial" pitchFamily="34" charset="0"/>
            </a:endParaRPr>
          </a:p>
        </p:txBody>
      </p:sp>
      <p:sp>
        <p:nvSpPr>
          <p:cNvPr id="14" name="Rectangle 13"/>
          <p:cNvSpPr/>
          <p:nvPr/>
        </p:nvSpPr>
        <p:spPr>
          <a:xfrm>
            <a:off x="1546905" y="291387"/>
            <a:ext cx="6301696" cy="523220"/>
          </a:xfrm>
          <a:prstGeom prst="rect">
            <a:avLst/>
          </a:prstGeom>
        </p:spPr>
        <p:txBody>
          <a:bodyPr wrap="square">
            <a:spAutoFit/>
          </a:bodyPr>
          <a:lstStyle/>
          <a:p>
            <a:pPr lvl="0">
              <a:spcAft>
                <a:spcPts val="1200"/>
              </a:spcAft>
            </a:pPr>
            <a:r>
              <a:rPr lang="en-US" sz="2800" b="1" dirty="0">
                <a:solidFill>
                  <a:prstClr val="black"/>
                </a:solidFill>
                <a:latin typeface="Arial" pitchFamily="34" charset="0"/>
                <a:cs typeface="Arial" pitchFamily="34" charset="0"/>
              </a:rPr>
              <a:t>U</a:t>
            </a:r>
            <a:r>
              <a:rPr lang="en-US" sz="2800" b="1" dirty="0" smtClean="0">
                <a:solidFill>
                  <a:prstClr val="black"/>
                </a:solidFill>
                <a:latin typeface="Arial" pitchFamily="34" charset="0"/>
                <a:cs typeface="Arial" pitchFamily="34" charset="0"/>
              </a:rPr>
              <a:t>nderstanding  Industrial </a:t>
            </a:r>
            <a:r>
              <a:rPr lang="en-US" sz="2800" b="1" dirty="0">
                <a:solidFill>
                  <a:prstClr val="black"/>
                </a:solidFill>
                <a:latin typeface="Arial" pitchFamily="34" charset="0"/>
                <a:cs typeface="Arial" pitchFamily="34" charset="0"/>
              </a:rPr>
              <a:t>Security</a:t>
            </a:r>
          </a:p>
        </p:txBody>
      </p:sp>
    </p:spTree>
    <p:extLst>
      <p:ext uri="{BB962C8B-B14F-4D97-AF65-F5344CB8AC3E}">
        <p14:creationId xmlns:p14="http://schemas.microsoft.com/office/powerpoint/2010/main" val="2066699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2667000"/>
            <a:ext cx="3114955" cy="523220"/>
          </a:xfrm>
          <a:prstGeom prst="rect">
            <a:avLst/>
          </a:prstGeom>
          <a:noFill/>
        </p:spPr>
        <p:txBody>
          <a:bodyPr wrap="none" rtlCol="0">
            <a:spAutoFit/>
          </a:bodyPr>
          <a:lstStyle/>
          <a:p>
            <a:r>
              <a:rPr lang="en-US" sz="2800" b="1" dirty="0" smtClean="0">
                <a:latin typeface="Arial" pitchFamily="34" charset="0"/>
                <a:cs typeface="Arial" pitchFamily="34" charset="0"/>
              </a:rPr>
              <a:t>OPPORTUNITIES</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1389883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62592601"/>
              </p:ext>
            </p:extLst>
          </p:nvPr>
        </p:nvGraphicFramePr>
        <p:xfrm>
          <a:off x="1686910" y="1614366"/>
          <a:ext cx="3810000" cy="4137472"/>
        </p:xfrm>
        <a:graphic>
          <a:graphicData uri="http://schemas.openxmlformats.org/drawingml/2006/table">
            <a:tbl>
              <a:tblPr firstRow="1" bandRow="1">
                <a:tableStyleId>{5C22544A-7EE6-4342-B048-85BDC9FD1C3A}</a:tableStyleId>
              </a:tblPr>
              <a:tblGrid>
                <a:gridCol w="3810000"/>
              </a:tblGrid>
              <a:tr h="1023267">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rial"/>
                          <a:ea typeface="+mn-ea"/>
                          <a:cs typeface="+mn-cs"/>
                        </a:rPr>
                        <a:t>TRANSITIONING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r>
              <a:tr h="1023267">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rial"/>
                          <a:ea typeface="+mn-ea"/>
                          <a:cs typeface="+mn-cs"/>
                        </a:rPr>
                        <a:t>FROM  MILITARY TO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8000"/>
                    </a:solidFill>
                  </a:tcPr>
                </a:tc>
              </a:tr>
              <a:tr h="106767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rial"/>
                          <a:ea typeface="+mn-ea"/>
                          <a:cs typeface="+mn-cs"/>
                        </a:rPr>
                        <a:t>PRIVATE SECURITY </a:t>
                      </a:r>
                      <a:endParaRPr kumimoji="0" lang="en-US" sz="2800" b="1" i="0" u="none" strike="noStrike" kern="1200" cap="none" spc="0" normalizeH="0" baseline="0" noProof="0" dirty="0">
                        <a:ln>
                          <a:noFill/>
                        </a:ln>
                        <a:solidFill>
                          <a:schemeClr val="bg1"/>
                        </a:solidFill>
                        <a:effectLst/>
                        <a:uLnTx/>
                        <a:uFillTx/>
                        <a:latin typeface="Arial"/>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lumOff val="5000"/>
                      </a:schemeClr>
                    </a:solidFill>
                  </a:tcPr>
                </a:tc>
              </a:tr>
              <a:tr h="1023267">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rial"/>
                          <a:ea typeface="+mn-ea"/>
                          <a:cs typeface="+mn-cs"/>
                        </a:rPr>
                        <a:t>THE “5</a:t>
                      </a:r>
                      <a:r>
                        <a:rPr kumimoji="0" lang="en-US" sz="2800" b="1" i="0" u="none" strike="noStrike" kern="1200" cap="none" spc="0" normalizeH="0" baseline="30000" noProof="0" dirty="0" smtClean="0">
                          <a:ln>
                            <a:noFill/>
                          </a:ln>
                          <a:solidFill>
                            <a:schemeClr val="bg1"/>
                          </a:solidFill>
                          <a:effectLst/>
                          <a:uLnTx/>
                          <a:uFillTx/>
                          <a:latin typeface="Arial"/>
                          <a:ea typeface="+mn-ea"/>
                          <a:cs typeface="+mn-cs"/>
                        </a:rPr>
                        <a:t>th</a:t>
                      </a:r>
                      <a:r>
                        <a:rPr kumimoji="0" lang="en-US" sz="2800" b="1" i="0" u="none" strike="noStrike" kern="1200" cap="none" spc="0" normalizeH="0" baseline="0" noProof="0" dirty="0" smtClean="0">
                          <a:ln>
                            <a:noFill/>
                          </a:ln>
                          <a:solidFill>
                            <a:schemeClr val="bg1"/>
                          </a:solidFill>
                          <a:effectLst/>
                          <a:uLnTx/>
                          <a:uFillTx/>
                          <a:latin typeface="Arial"/>
                          <a:ea typeface="+mn-ea"/>
                          <a:cs typeface="+mn-cs"/>
                        </a:rPr>
                        <a:t> SERVICE”</a:t>
                      </a:r>
                      <a:endParaRPr kumimoji="0" lang="en-US" sz="2800" b="1" i="0" u="none" strike="noStrike" kern="1200" cap="none" spc="0" normalizeH="0" baseline="0" noProof="0" dirty="0">
                        <a:ln>
                          <a:noFill/>
                        </a:ln>
                        <a:solidFill>
                          <a:schemeClr val="bg1"/>
                        </a:solidFill>
                        <a:effectLst/>
                        <a:uLnTx/>
                        <a:uFillTx/>
                        <a:latin typeface="Arial"/>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r>
            </a:tbl>
          </a:graphicData>
        </a:graphic>
      </p:graphicFrame>
      <p:pic>
        <p:nvPicPr>
          <p:cNvPr id="2458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12" y="3715332"/>
            <a:ext cx="130169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775798"/>
            <a:ext cx="1239866" cy="9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12" y="4744032"/>
            <a:ext cx="1328912" cy="98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4" name="Picture 18"/>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490" b="100000" l="0" r="99505"/>
                    </a14:imgEffect>
                  </a14:imgLayer>
                </a14:imgProps>
              </a:ext>
              <a:ext uri="{28A0092B-C50C-407E-A947-70E740481C1C}">
                <a14:useLocalDpi xmlns:a14="http://schemas.microsoft.com/office/drawing/2010/main" val="0"/>
              </a:ext>
            </a:extLst>
          </a:blip>
          <a:srcRect/>
          <a:stretch>
            <a:fillRect/>
          </a:stretch>
        </p:blipFill>
        <p:spPr bwMode="auto">
          <a:xfrm>
            <a:off x="196227" y="1621712"/>
            <a:ext cx="1300971" cy="103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6" name="Picture 20" descr="Fedora - Wikipedia"/>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69" b="99718" l="250" r="97667"/>
                    </a14:imgEffect>
                  </a14:imgLayer>
                </a14:imgProps>
              </a:ext>
              <a:ext uri="{28A0092B-C50C-407E-A947-70E740481C1C}">
                <a14:useLocalDpi xmlns:a14="http://schemas.microsoft.com/office/drawing/2010/main" val="0"/>
              </a:ext>
            </a:extLst>
          </a:blip>
          <a:srcRect/>
          <a:stretch>
            <a:fillRect/>
          </a:stretch>
        </p:blipFill>
        <p:spPr bwMode="auto">
          <a:xfrm>
            <a:off x="7364413" y="3040022"/>
            <a:ext cx="1521825" cy="1350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81065" y="6131316"/>
            <a:ext cx="3918573" cy="523220"/>
          </a:xfrm>
          <a:prstGeom prst="rect">
            <a:avLst/>
          </a:prstGeom>
          <a:noFill/>
        </p:spPr>
        <p:txBody>
          <a:bodyPr wrap="none" rtlCol="0">
            <a:spAutoFit/>
          </a:bodyPr>
          <a:lstStyle/>
          <a:p>
            <a:r>
              <a:rPr lang="en-US" sz="2800" b="1" dirty="0" smtClean="0">
                <a:latin typeface="Arial" pitchFamily="34" charset="0"/>
                <a:cs typeface="Arial" pitchFamily="34" charset="0"/>
              </a:rPr>
              <a:t>WHAT TO EXPECT…..</a:t>
            </a:r>
            <a:endParaRPr lang="en-PH" sz="2800" b="1" dirty="0">
              <a:latin typeface="Arial" pitchFamily="34" charset="0"/>
              <a:cs typeface="Arial" pitchFamily="34" charset="0"/>
            </a:endParaRPr>
          </a:p>
        </p:txBody>
      </p:sp>
      <p:sp>
        <p:nvSpPr>
          <p:cNvPr id="5" name="Rectangle 4"/>
          <p:cNvSpPr/>
          <p:nvPr/>
        </p:nvSpPr>
        <p:spPr>
          <a:xfrm>
            <a:off x="1365990" y="318231"/>
            <a:ext cx="7261787" cy="954107"/>
          </a:xfrm>
          <a:prstGeom prst="rect">
            <a:avLst/>
          </a:prstGeom>
        </p:spPr>
        <p:txBody>
          <a:bodyPr wrap="square">
            <a:spAutoFit/>
          </a:bodyPr>
          <a:lstStyle/>
          <a:p>
            <a:pPr lvl="0" algn="ctr"/>
            <a:r>
              <a:rPr lang="en-US" sz="2800" b="1" dirty="0">
                <a:solidFill>
                  <a:prstClr val="black"/>
                </a:solidFill>
                <a:latin typeface="Arial" pitchFamily="34" charset="0"/>
                <a:cs typeface="Arial" pitchFamily="34" charset="0"/>
              </a:rPr>
              <a:t>SECURITY PROFESSION: THE 5</a:t>
            </a:r>
            <a:r>
              <a:rPr lang="en-US" sz="2800" b="1" baseline="30000" dirty="0">
                <a:solidFill>
                  <a:prstClr val="black"/>
                </a:solidFill>
                <a:latin typeface="Arial" pitchFamily="34" charset="0"/>
                <a:cs typeface="Arial" pitchFamily="34" charset="0"/>
              </a:rPr>
              <a:t>TH</a:t>
            </a:r>
            <a:r>
              <a:rPr lang="en-US" sz="2800" b="1" dirty="0">
                <a:solidFill>
                  <a:prstClr val="black"/>
                </a:solidFill>
                <a:latin typeface="Arial" pitchFamily="34" charset="0"/>
                <a:cs typeface="Arial" pitchFamily="34" charset="0"/>
              </a:rPr>
              <a:t> SERVICE FOR THE POLICE &amp; MILITARY </a:t>
            </a:r>
          </a:p>
        </p:txBody>
      </p:sp>
      <p:pic>
        <p:nvPicPr>
          <p:cNvPr id="337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1598356"/>
            <a:ext cx="18780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999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94"/>
                                        </p:tgtEl>
                                        <p:attrNameLst>
                                          <p:attrName>style.visibility</p:attrName>
                                        </p:attrNameLst>
                                      </p:cBhvr>
                                      <p:to>
                                        <p:strVal val="visible"/>
                                      </p:to>
                                    </p:set>
                                    <p:animEffect transition="in" filter="fade">
                                      <p:cBhvr>
                                        <p:cTn id="7" dur="1000"/>
                                        <p:tgtEl>
                                          <p:spTgt spid="24594"/>
                                        </p:tgtEl>
                                      </p:cBhvr>
                                    </p:animEffect>
                                    <p:anim calcmode="lin" valueType="num">
                                      <p:cBhvr>
                                        <p:cTn id="8" dur="1000" fill="hold"/>
                                        <p:tgtEl>
                                          <p:spTgt spid="24594"/>
                                        </p:tgtEl>
                                        <p:attrNameLst>
                                          <p:attrName>ppt_x</p:attrName>
                                        </p:attrNameLst>
                                      </p:cBhvr>
                                      <p:tavLst>
                                        <p:tav tm="0">
                                          <p:val>
                                            <p:strVal val="#ppt_x"/>
                                          </p:val>
                                        </p:tav>
                                        <p:tav tm="100000">
                                          <p:val>
                                            <p:strVal val="#ppt_x"/>
                                          </p:val>
                                        </p:tav>
                                      </p:tavLst>
                                    </p:anim>
                                    <p:anim calcmode="lin" valueType="num">
                                      <p:cBhvr>
                                        <p:cTn id="9" dur="1000" fill="hold"/>
                                        <p:tgtEl>
                                          <p:spTgt spid="2459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589"/>
                                        </p:tgtEl>
                                        <p:attrNameLst>
                                          <p:attrName>style.visibility</p:attrName>
                                        </p:attrNameLst>
                                      </p:cBhvr>
                                      <p:to>
                                        <p:strVal val="visible"/>
                                      </p:to>
                                    </p:set>
                                    <p:animEffect transition="in" filter="fade">
                                      <p:cBhvr>
                                        <p:cTn id="12" dur="1000"/>
                                        <p:tgtEl>
                                          <p:spTgt spid="24589"/>
                                        </p:tgtEl>
                                      </p:cBhvr>
                                    </p:animEffect>
                                    <p:anim calcmode="lin" valueType="num">
                                      <p:cBhvr>
                                        <p:cTn id="13" dur="1000" fill="hold"/>
                                        <p:tgtEl>
                                          <p:spTgt spid="24589"/>
                                        </p:tgtEl>
                                        <p:attrNameLst>
                                          <p:attrName>ppt_x</p:attrName>
                                        </p:attrNameLst>
                                      </p:cBhvr>
                                      <p:tavLst>
                                        <p:tav tm="0">
                                          <p:val>
                                            <p:strVal val="#ppt_x"/>
                                          </p:val>
                                        </p:tav>
                                        <p:tav tm="100000">
                                          <p:val>
                                            <p:strVal val="#ppt_x"/>
                                          </p:val>
                                        </p:tav>
                                      </p:tavLst>
                                    </p:anim>
                                    <p:anim calcmode="lin" valueType="num">
                                      <p:cBhvr>
                                        <p:cTn id="14" dur="1000" fill="hold"/>
                                        <p:tgtEl>
                                          <p:spTgt spid="2458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87"/>
                                        </p:tgtEl>
                                        <p:attrNameLst>
                                          <p:attrName>style.visibility</p:attrName>
                                        </p:attrNameLst>
                                      </p:cBhvr>
                                      <p:to>
                                        <p:strVal val="visible"/>
                                      </p:to>
                                    </p:set>
                                    <p:animEffect transition="in" filter="fade">
                                      <p:cBhvr>
                                        <p:cTn id="17" dur="1000"/>
                                        <p:tgtEl>
                                          <p:spTgt spid="24587"/>
                                        </p:tgtEl>
                                      </p:cBhvr>
                                    </p:animEffect>
                                    <p:anim calcmode="lin" valueType="num">
                                      <p:cBhvr>
                                        <p:cTn id="18" dur="1000" fill="hold"/>
                                        <p:tgtEl>
                                          <p:spTgt spid="24587"/>
                                        </p:tgtEl>
                                        <p:attrNameLst>
                                          <p:attrName>ppt_x</p:attrName>
                                        </p:attrNameLst>
                                      </p:cBhvr>
                                      <p:tavLst>
                                        <p:tav tm="0">
                                          <p:val>
                                            <p:strVal val="#ppt_x"/>
                                          </p:val>
                                        </p:tav>
                                        <p:tav tm="100000">
                                          <p:val>
                                            <p:strVal val="#ppt_x"/>
                                          </p:val>
                                        </p:tav>
                                      </p:tavLst>
                                    </p:anim>
                                    <p:anim calcmode="lin" valueType="num">
                                      <p:cBhvr>
                                        <p:cTn id="19" dur="1000" fill="hold"/>
                                        <p:tgtEl>
                                          <p:spTgt spid="2458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591"/>
                                        </p:tgtEl>
                                        <p:attrNameLst>
                                          <p:attrName>style.visibility</p:attrName>
                                        </p:attrNameLst>
                                      </p:cBhvr>
                                      <p:to>
                                        <p:strVal val="visible"/>
                                      </p:to>
                                    </p:set>
                                    <p:animEffect transition="in" filter="fade">
                                      <p:cBhvr>
                                        <p:cTn id="22" dur="1000"/>
                                        <p:tgtEl>
                                          <p:spTgt spid="24591"/>
                                        </p:tgtEl>
                                      </p:cBhvr>
                                    </p:animEffect>
                                    <p:anim calcmode="lin" valueType="num">
                                      <p:cBhvr>
                                        <p:cTn id="23" dur="1000" fill="hold"/>
                                        <p:tgtEl>
                                          <p:spTgt spid="24591"/>
                                        </p:tgtEl>
                                        <p:attrNameLst>
                                          <p:attrName>ppt_x</p:attrName>
                                        </p:attrNameLst>
                                      </p:cBhvr>
                                      <p:tavLst>
                                        <p:tav tm="0">
                                          <p:val>
                                            <p:strVal val="#ppt_x"/>
                                          </p:val>
                                        </p:tav>
                                        <p:tav tm="100000">
                                          <p:val>
                                            <p:strVal val="#ppt_x"/>
                                          </p:val>
                                        </p:tav>
                                      </p:tavLst>
                                    </p:anim>
                                    <p:anim calcmode="lin" valueType="num">
                                      <p:cBhvr>
                                        <p:cTn id="24" dur="1000" fill="hold"/>
                                        <p:tgtEl>
                                          <p:spTgt spid="2459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fade">
                                      <p:cBhvr>
                                        <p:cTn id="36" dur="1000"/>
                                        <p:tgtEl>
                                          <p:spTgt spid="33794"/>
                                        </p:tgtEl>
                                      </p:cBhvr>
                                    </p:animEffect>
                                    <p:anim calcmode="lin" valueType="num">
                                      <p:cBhvr>
                                        <p:cTn id="37" dur="1000" fill="hold"/>
                                        <p:tgtEl>
                                          <p:spTgt spid="33794"/>
                                        </p:tgtEl>
                                        <p:attrNameLst>
                                          <p:attrName>ppt_x</p:attrName>
                                        </p:attrNameLst>
                                      </p:cBhvr>
                                      <p:tavLst>
                                        <p:tav tm="0">
                                          <p:val>
                                            <p:strVal val="#ppt_x"/>
                                          </p:val>
                                        </p:tav>
                                        <p:tav tm="100000">
                                          <p:val>
                                            <p:strVal val="#ppt_x"/>
                                          </p:val>
                                        </p:tav>
                                      </p:tavLst>
                                    </p:anim>
                                    <p:anim calcmode="lin" valueType="num">
                                      <p:cBhvr>
                                        <p:cTn id="38"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4596"/>
                                        </p:tgtEl>
                                        <p:attrNameLst>
                                          <p:attrName>style.visibility</p:attrName>
                                        </p:attrNameLst>
                                      </p:cBhvr>
                                      <p:to>
                                        <p:strVal val="visible"/>
                                      </p:to>
                                    </p:set>
                                    <p:animEffect transition="in" filter="fade">
                                      <p:cBhvr>
                                        <p:cTn id="43" dur="1000"/>
                                        <p:tgtEl>
                                          <p:spTgt spid="24596"/>
                                        </p:tgtEl>
                                      </p:cBhvr>
                                    </p:animEffect>
                                    <p:anim calcmode="lin" valueType="num">
                                      <p:cBhvr>
                                        <p:cTn id="44" dur="1000" fill="hold"/>
                                        <p:tgtEl>
                                          <p:spTgt spid="24596"/>
                                        </p:tgtEl>
                                        <p:attrNameLst>
                                          <p:attrName>ppt_x</p:attrName>
                                        </p:attrNameLst>
                                      </p:cBhvr>
                                      <p:tavLst>
                                        <p:tav tm="0">
                                          <p:val>
                                            <p:strVal val="#ppt_x"/>
                                          </p:val>
                                        </p:tav>
                                        <p:tav tm="100000">
                                          <p:val>
                                            <p:strVal val="#ppt_x"/>
                                          </p:val>
                                        </p:tav>
                                      </p:tavLst>
                                    </p:anim>
                                    <p:anim calcmode="lin" valueType="num">
                                      <p:cBhvr>
                                        <p:cTn id="45" dur="1000" fill="hold"/>
                                        <p:tgtEl>
                                          <p:spTgt spid="245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2286000" y="544007"/>
            <a:ext cx="5072063" cy="519113"/>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2800" dirty="0"/>
              <a:t>Security Professional Market</a:t>
            </a:r>
          </a:p>
        </p:txBody>
      </p:sp>
      <p:sp>
        <p:nvSpPr>
          <p:cNvPr id="2" name="TextBox 1"/>
          <p:cNvSpPr txBox="1"/>
          <p:nvPr/>
        </p:nvSpPr>
        <p:spPr>
          <a:xfrm>
            <a:off x="960611" y="1295400"/>
            <a:ext cx="7029425" cy="954107"/>
          </a:xfrm>
          <a:prstGeom prst="rect">
            <a:avLst/>
          </a:prstGeom>
          <a:noFill/>
        </p:spPr>
        <p:txBody>
          <a:bodyPr wrap="none" rtlCol="0">
            <a:spAutoFit/>
          </a:bodyPr>
          <a:lstStyle/>
          <a:p>
            <a:pPr algn="ctr"/>
            <a:r>
              <a:rPr lang="en-US" sz="2800" b="1" dirty="0" smtClean="0">
                <a:latin typeface="Arial" pitchFamily="34" charset="0"/>
                <a:cs typeface="Arial" pitchFamily="34" charset="0"/>
              </a:rPr>
              <a:t>5</a:t>
            </a:r>
            <a:r>
              <a:rPr lang="en-US" sz="2800" b="1" dirty="0" smtClean="0">
                <a:latin typeface="Arial" pitchFamily="34" charset="0"/>
                <a:cs typeface="Arial" pitchFamily="34" charset="0"/>
              </a:rPr>
              <a:t> </a:t>
            </a:r>
            <a:r>
              <a:rPr lang="en-US" sz="2800" b="1" dirty="0" smtClean="0">
                <a:latin typeface="Arial" pitchFamily="34" charset="0"/>
                <a:cs typeface="Arial" pitchFamily="34" charset="0"/>
              </a:rPr>
              <a:t>Areas of Opportunity for </a:t>
            </a:r>
          </a:p>
          <a:p>
            <a:pPr algn="ctr"/>
            <a:r>
              <a:rPr lang="en-US" sz="2800" b="1" dirty="0" smtClean="0">
                <a:latin typeface="Arial" pitchFamily="34" charset="0"/>
                <a:cs typeface="Arial" pitchFamily="34" charset="0"/>
              </a:rPr>
              <a:t>MUP Retirees in the Security Profession</a:t>
            </a:r>
            <a:endParaRPr lang="en-PH" sz="2800" b="1" dirty="0">
              <a:latin typeface="Arial" pitchFamily="34" charset="0"/>
              <a:cs typeface="Arial" pitchFamily="34" charset="0"/>
            </a:endParaRPr>
          </a:p>
        </p:txBody>
      </p:sp>
      <p:sp>
        <p:nvSpPr>
          <p:cNvPr id="3" name="TextBox 2"/>
          <p:cNvSpPr txBox="1"/>
          <p:nvPr/>
        </p:nvSpPr>
        <p:spPr>
          <a:xfrm>
            <a:off x="1143160" y="2386237"/>
            <a:ext cx="7109960" cy="3662541"/>
          </a:xfrm>
          <a:prstGeom prst="rect">
            <a:avLst/>
          </a:prstGeom>
          <a:noFill/>
        </p:spPr>
        <p:txBody>
          <a:bodyPr wrap="none" rtlCol="0">
            <a:spAutoFit/>
          </a:bodyPr>
          <a:lstStyle/>
          <a:p>
            <a:r>
              <a:rPr lang="en-US" sz="2400" b="1" dirty="0" smtClean="0">
                <a:latin typeface="Arial" pitchFamily="34" charset="0"/>
                <a:cs typeface="Arial" pitchFamily="34" charset="0"/>
              </a:rPr>
              <a:t>1. Security </a:t>
            </a:r>
            <a:r>
              <a:rPr lang="en-US" sz="2400" b="1" dirty="0" smtClean="0">
                <a:latin typeface="Arial" pitchFamily="34" charset="0"/>
                <a:cs typeface="Arial" pitchFamily="34" charset="0"/>
              </a:rPr>
              <a:t>Services </a:t>
            </a:r>
            <a:r>
              <a:rPr lang="en-US" sz="2400" b="1" dirty="0" smtClean="0">
                <a:latin typeface="Arial" pitchFamily="34" charset="0"/>
                <a:cs typeface="Arial" pitchFamily="34" charset="0"/>
              </a:rPr>
              <a:t>Industry</a:t>
            </a:r>
          </a:p>
          <a:p>
            <a:pPr marL="1166813" indent="-457200">
              <a:buAutoNum type="alphaLcPeriod"/>
            </a:pPr>
            <a:r>
              <a:rPr lang="en-US" sz="2400" b="1" dirty="0" smtClean="0">
                <a:latin typeface="Arial" pitchFamily="34" charset="0"/>
                <a:cs typeface="Arial" pitchFamily="34" charset="0"/>
              </a:rPr>
              <a:t>Owner </a:t>
            </a:r>
            <a:r>
              <a:rPr lang="en-US" sz="2400" b="1" dirty="0" smtClean="0">
                <a:latin typeface="Arial" pitchFamily="34" charset="0"/>
                <a:cs typeface="Arial" pitchFamily="34" charset="0"/>
              </a:rPr>
              <a:t>of  Security Service </a:t>
            </a:r>
            <a:r>
              <a:rPr lang="en-US" sz="2400" b="1" dirty="0" smtClean="0">
                <a:latin typeface="Arial" pitchFamily="34" charset="0"/>
                <a:cs typeface="Arial" pitchFamily="34" charset="0"/>
              </a:rPr>
              <a:t>Company</a:t>
            </a:r>
          </a:p>
          <a:p>
            <a:pPr marL="1166813" indent="-457200">
              <a:buAutoNum type="alphaLcPeriod"/>
            </a:pPr>
            <a:r>
              <a:rPr lang="en-US" sz="2400" b="1" dirty="0" smtClean="0">
                <a:latin typeface="Arial" pitchFamily="34" charset="0"/>
                <a:cs typeface="Arial" pitchFamily="34" charset="0"/>
              </a:rPr>
              <a:t>Employee </a:t>
            </a:r>
            <a:r>
              <a:rPr lang="en-US" sz="2400" b="1" dirty="0" smtClean="0">
                <a:latin typeface="Arial" pitchFamily="34" charset="0"/>
                <a:cs typeface="Arial" pitchFamily="34" charset="0"/>
              </a:rPr>
              <a:t>of Security Service company</a:t>
            </a:r>
          </a:p>
          <a:p>
            <a:pPr>
              <a:spcBef>
                <a:spcPts val="1200"/>
              </a:spcBef>
            </a:pPr>
            <a:r>
              <a:rPr lang="en-US" sz="2400" b="1" dirty="0" smtClean="0">
                <a:latin typeface="Arial" pitchFamily="34" charset="0"/>
                <a:cs typeface="Arial" pitchFamily="34" charset="0"/>
              </a:rPr>
              <a:t>2</a:t>
            </a:r>
            <a:r>
              <a:rPr lang="en-US" sz="2400" b="1" dirty="0" smtClean="0">
                <a:latin typeface="Arial" pitchFamily="34" charset="0"/>
                <a:cs typeface="Arial" pitchFamily="34" charset="0"/>
              </a:rPr>
              <a:t>. Security Management for Companies</a:t>
            </a:r>
          </a:p>
          <a:p>
            <a:pPr>
              <a:spcBef>
                <a:spcPts val="1200"/>
              </a:spcBef>
            </a:pPr>
            <a:r>
              <a:rPr lang="en-US" sz="2400" b="1" dirty="0" smtClean="0">
                <a:latin typeface="Arial" pitchFamily="34" charset="0"/>
                <a:cs typeface="Arial" pitchFamily="34" charset="0"/>
              </a:rPr>
              <a:t>3</a:t>
            </a:r>
            <a:r>
              <a:rPr lang="en-US" sz="2400" b="1" dirty="0" smtClean="0">
                <a:latin typeface="Arial" pitchFamily="34" charset="0"/>
                <a:cs typeface="Arial" pitchFamily="34" charset="0"/>
              </a:rPr>
              <a:t>. Security </a:t>
            </a:r>
            <a:r>
              <a:rPr lang="en-US" sz="2400" b="1" dirty="0" smtClean="0">
                <a:latin typeface="Arial" pitchFamily="34" charset="0"/>
                <a:cs typeface="Arial" pitchFamily="34" charset="0"/>
              </a:rPr>
              <a:t>Consulting</a:t>
            </a:r>
          </a:p>
          <a:p>
            <a:pPr>
              <a:spcBef>
                <a:spcPts val="1200"/>
              </a:spcBef>
            </a:pPr>
            <a:r>
              <a:rPr lang="en-US" sz="2400" b="1" dirty="0" smtClean="0">
                <a:latin typeface="Arial" pitchFamily="34" charset="0"/>
                <a:cs typeface="Arial" pitchFamily="34" charset="0"/>
              </a:rPr>
              <a:t>4. Security Hardware Supplier</a:t>
            </a:r>
            <a:endParaRPr lang="en-US" sz="2400" b="1" dirty="0" smtClean="0">
              <a:latin typeface="Arial" pitchFamily="34" charset="0"/>
              <a:cs typeface="Arial" pitchFamily="34" charset="0"/>
            </a:endParaRPr>
          </a:p>
          <a:p>
            <a:pPr>
              <a:spcBef>
                <a:spcPts val="1200"/>
              </a:spcBef>
            </a:pPr>
            <a:r>
              <a:rPr lang="en-US" sz="2400" b="1" dirty="0" smtClean="0">
                <a:latin typeface="Arial" pitchFamily="34" charset="0"/>
                <a:cs typeface="Arial" pitchFamily="34" charset="0"/>
              </a:rPr>
              <a:t>5. </a:t>
            </a:r>
            <a:r>
              <a:rPr lang="en-US" sz="2400" b="1" dirty="0" smtClean="0">
                <a:latin typeface="Arial" pitchFamily="34" charset="0"/>
                <a:cs typeface="Arial" pitchFamily="34" charset="0"/>
              </a:rPr>
              <a:t>Security Systems Creator</a:t>
            </a:r>
            <a:endParaRPr lang="en-US" sz="2400" b="1" dirty="0" smtClean="0">
              <a:latin typeface="Arial" pitchFamily="34" charset="0"/>
              <a:cs typeface="Arial" pitchFamily="34" charset="0"/>
            </a:endParaRPr>
          </a:p>
          <a:p>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495945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 y="15766"/>
            <a:ext cx="203041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2"/>
          <p:cNvSpPr>
            <a:spLocks noGrp="1" noChangeArrowheads="1"/>
          </p:cNvSpPr>
          <p:nvPr>
            <p:ph type="title"/>
          </p:nvPr>
        </p:nvSpPr>
        <p:spPr bwMode="auto">
          <a:xfrm>
            <a:off x="1447800" y="304800"/>
            <a:ext cx="6858000" cy="990600"/>
          </a:xfr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t" anchorCtr="0" compatLnSpc="1">
            <a:prstTxWarp prst="textNoShape">
              <a:avLst/>
            </a:prstTxWarp>
          </a:bodyPr>
          <a:lstStyle/>
          <a:p>
            <a:pPr algn="ctr"/>
            <a:r>
              <a:rPr lang="en-US" sz="2800" b="1" dirty="0" smtClean="0">
                <a:effectLst/>
                <a:latin typeface="Arial" charset="0"/>
              </a:rPr>
              <a:t>Classification and Specialization of Security Practitioners</a:t>
            </a:r>
          </a:p>
        </p:txBody>
      </p:sp>
      <p:sp>
        <p:nvSpPr>
          <p:cNvPr id="2" name="Content Placeholder 1"/>
          <p:cNvSpPr>
            <a:spLocks noGrp="1"/>
          </p:cNvSpPr>
          <p:nvPr>
            <p:ph sz="half" idx="2"/>
          </p:nvPr>
        </p:nvSpPr>
        <p:spPr>
          <a:xfrm>
            <a:off x="4792717" y="2155716"/>
            <a:ext cx="4038600" cy="4525963"/>
          </a:xfrm>
        </p:spPr>
        <p:txBody>
          <a:bodyPr/>
          <a:lstStyle/>
          <a:p>
            <a:pPr marL="173038" indent="-173038"/>
            <a:r>
              <a:rPr lang="en-US" sz="2400" b="1" dirty="0">
                <a:latin typeface="Arial" charset="0"/>
              </a:rPr>
              <a:t>Information Security Services</a:t>
            </a:r>
          </a:p>
          <a:p>
            <a:pPr marL="173038" indent="-173038"/>
            <a:r>
              <a:rPr lang="en-US" sz="2400" b="1" dirty="0">
                <a:latin typeface="Arial" charset="0"/>
              </a:rPr>
              <a:t>Investigation </a:t>
            </a:r>
            <a:r>
              <a:rPr lang="en-US" sz="2400" b="1" dirty="0" smtClean="0">
                <a:latin typeface="Arial" charset="0"/>
              </a:rPr>
              <a:t>Services</a:t>
            </a:r>
          </a:p>
          <a:p>
            <a:pPr marL="630238" indent="-250825">
              <a:buFont typeface="Courier New" pitchFamily="49" charset="0"/>
              <a:buChar char="o"/>
            </a:pPr>
            <a:r>
              <a:rPr lang="en-US" sz="2400" b="1" dirty="0" smtClean="0">
                <a:latin typeface="Arial" charset="0"/>
              </a:rPr>
              <a:t>Intellectual </a:t>
            </a:r>
            <a:r>
              <a:rPr lang="en-US" sz="2400" b="1" dirty="0">
                <a:latin typeface="Arial" charset="0"/>
              </a:rPr>
              <a:t>Property</a:t>
            </a:r>
          </a:p>
          <a:p>
            <a:pPr marL="630238" indent="-250825">
              <a:buFont typeface="Courier New" pitchFamily="49" charset="0"/>
              <a:buChar char="o"/>
            </a:pPr>
            <a:r>
              <a:rPr lang="en-US" sz="2400" b="1" dirty="0" smtClean="0">
                <a:latin typeface="Arial" charset="0"/>
              </a:rPr>
              <a:t> Business </a:t>
            </a:r>
            <a:r>
              <a:rPr lang="en-US" sz="2400" b="1" dirty="0">
                <a:latin typeface="Arial" charset="0"/>
              </a:rPr>
              <a:t>Intelligence</a:t>
            </a:r>
          </a:p>
          <a:p>
            <a:pPr marL="630238" indent="-250825">
              <a:buFont typeface="Courier New" pitchFamily="49" charset="0"/>
              <a:buChar char="o"/>
            </a:pPr>
            <a:r>
              <a:rPr lang="en-US" sz="2400" b="1" dirty="0" smtClean="0">
                <a:latin typeface="Arial" charset="0"/>
              </a:rPr>
              <a:t> Due </a:t>
            </a:r>
            <a:r>
              <a:rPr lang="en-US" sz="2400" b="1" dirty="0">
                <a:latin typeface="Arial" charset="0"/>
              </a:rPr>
              <a:t>Diligence</a:t>
            </a:r>
          </a:p>
          <a:p>
            <a:pPr marL="630238" indent="-250825">
              <a:buFont typeface="Courier New" pitchFamily="49" charset="0"/>
              <a:buChar char="o"/>
            </a:pPr>
            <a:r>
              <a:rPr lang="en-US" sz="2400" b="1" dirty="0" smtClean="0">
                <a:latin typeface="Arial" charset="0"/>
              </a:rPr>
              <a:t> Domestic </a:t>
            </a:r>
            <a:r>
              <a:rPr lang="en-US" sz="2400" b="1" dirty="0">
                <a:latin typeface="Arial" charset="0"/>
              </a:rPr>
              <a:t>Intelligence</a:t>
            </a:r>
          </a:p>
          <a:p>
            <a:endParaRPr lang="en-PH" dirty="0"/>
          </a:p>
        </p:txBody>
      </p:sp>
      <p:sp>
        <p:nvSpPr>
          <p:cNvPr id="3" name="Rectangle 2"/>
          <p:cNvSpPr/>
          <p:nvPr/>
        </p:nvSpPr>
        <p:spPr>
          <a:xfrm>
            <a:off x="220717" y="2155716"/>
            <a:ext cx="4572000" cy="3490186"/>
          </a:xfrm>
          <a:prstGeom prst="rect">
            <a:avLst/>
          </a:prstGeom>
        </p:spPr>
        <p:txBody>
          <a:bodyPr>
            <a:spAutoFit/>
          </a:bodyPr>
          <a:lstStyle/>
          <a:p>
            <a:pPr marL="173038" lvl="0" indent="-173038">
              <a:spcBef>
                <a:spcPct val="20000"/>
              </a:spcBef>
              <a:buFont typeface="Arial" pitchFamily="34" charset="0"/>
              <a:buChar char="•"/>
            </a:pPr>
            <a:r>
              <a:rPr lang="en-US" sz="2400" b="1" dirty="0">
                <a:solidFill>
                  <a:prstClr val="black"/>
                </a:solidFill>
                <a:latin typeface="Arial" charset="0"/>
              </a:rPr>
              <a:t>Security Guard Providers</a:t>
            </a:r>
          </a:p>
          <a:p>
            <a:pPr marL="173038" lvl="0" indent="-173038">
              <a:spcBef>
                <a:spcPct val="20000"/>
              </a:spcBef>
              <a:buFont typeface="Arial" pitchFamily="34" charset="0"/>
              <a:buChar char="•"/>
            </a:pPr>
            <a:r>
              <a:rPr lang="en-US" sz="2400" b="1" dirty="0">
                <a:solidFill>
                  <a:prstClr val="black"/>
                </a:solidFill>
                <a:latin typeface="Arial" charset="0"/>
              </a:rPr>
              <a:t>Security Consultants</a:t>
            </a:r>
          </a:p>
          <a:p>
            <a:pPr marL="173038" lvl="0" indent="-173038">
              <a:spcBef>
                <a:spcPct val="20000"/>
              </a:spcBef>
              <a:buFont typeface="Arial" pitchFamily="34" charset="0"/>
              <a:buChar char="•"/>
            </a:pPr>
            <a:r>
              <a:rPr lang="en-US" sz="2400" b="1" dirty="0">
                <a:solidFill>
                  <a:prstClr val="black"/>
                </a:solidFill>
                <a:latin typeface="Arial" charset="0"/>
              </a:rPr>
              <a:t>Security </a:t>
            </a:r>
            <a:r>
              <a:rPr lang="en-US" sz="2400" b="1" dirty="0" smtClean="0">
                <a:solidFill>
                  <a:prstClr val="black"/>
                </a:solidFill>
                <a:latin typeface="Arial" charset="0"/>
              </a:rPr>
              <a:t>Equipment </a:t>
            </a:r>
            <a:r>
              <a:rPr lang="en-US" sz="2400" b="1" dirty="0">
                <a:solidFill>
                  <a:prstClr val="black"/>
                </a:solidFill>
                <a:latin typeface="Arial" charset="0"/>
              </a:rPr>
              <a:t>Suppliers</a:t>
            </a:r>
          </a:p>
          <a:p>
            <a:pPr marL="173038" lvl="0" indent="-173038">
              <a:spcBef>
                <a:spcPct val="20000"/>
              </a:spcBef>
              <a:buFont typeface="Arial" pitchFamily="34" charset="0"/>
              <a:buChar char="•"/>
            </a:pPr>
            <a:r>
              <a:rPr lang="en-US" sz="2400" b="1" dirty="0">
                <a:solidFill>
                  <a:prstClr val="black"/>
                </a:solidFill>
                <a:latin typeface="Arial" charset="0"/>
              </a:rPr>
              <a:t>K9 Service Providers</a:t>
            </a:r>
          </a:p>
          <a:p>
            <a:pPr marL="173038" lvl="0" indent="-173038">
              <a:spcBef>
                <a:spcPct val="20000"/>
              </a:spcBef>
              <a:buFont typeface="Arial" pitchFamily="34" charset="0"/>
              <a:buChar char="•"/>
            </a:pPr>
            <a:r>
              <a:rPr lang="en-US" sz="2400" b="1" dirty="0">
                <a:solidFill>
                  <a:prstClr val="black"/>
                </a:solidFill>
                <a:latin typeface="Arial" charset="0"/>
              </a:rPr>
              <a:t>Armored Trans Services</a:t>
            </a:r>
          </a:p>
          <a:p>
            <a:pPr marL="173038" lvl="0" indent="-173038">
              <a:spcBef>
                <a:spcPct val="20000"/>
              </a:spcBef>
              <a:buFont typeface="Arial" pitchFamily="34" charset="0"/>
              <a:buChar char="•"/>
            </a:pPr>
            <a:r>
              <a:rPr lang="en-US" sz="2400" b="1" dirty="0">
                <a:solidFill>
                  <a:prstClr val="black"/>
                </a:solidFill>
                <a:latin typeface="Arial" charset="0"/>
              </a:rPr>
              <a:t>Executive Escort Services</a:t>
            </a:r>
          </a:p>
          <a:p>
            <a:pPr marL="173038" lvl="0" indent="-173038">
              <a:spcBef>
                <a:spcPct val="20000"/>
              </a:spcBef>
              <a:buFont typeface="Arial" pitchFamily="34" charset="0"/>
              <a:buChar char="•"/>
            </a:pPr>
            <a:r>
              <a:rPr lang="en-US" sz="2400" b="1" dirty="0">
                <a:solidFill>
                  <a:prstClr val="black"/>
                </a:solidFill>
                <a:latin typeface="Arial" charset="0"/>
              </a:rPr>
              <a:t>Event Security Providers</a:t>
            </a:r>
          </a:p>
        </p:txBody>
      </p:sp>
    </p:spTree>
    <p:extLst>
      <p:ext uri="{BB962C8B-B14F-4D97-AF65-F5344CB8AC3E}">
        <p14:creationId xmlns:p14="http://schemas.microsoft.com/office/powerpoint/2010/main" val="320381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fade">
                                      <p:cBhvr>
                                        <p:cTn id="56" dur="1000"/>
                                        <p:tgtEl>
                                          <p:spTgt spid="2">
                                            <p:txEl>
                                              <p:pRg st="0" end="0"/>
                                            </p:txEl>
                                          </p:spTgt>
                                        </p:tgtEl>
                                      </p:cBhvr>
                                    </p:animEffect>
                                    <p:anim calcmode="lin" valueType="num">
                                      <p:cBhvr>
                                        <p:cTn id="5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1" end="1"/>
                                            </p:txEl>
                                          </p:spTgt>
                                        </p:tgtEl>
                                        <p:attrNameLst>
                                          <p:attrName>style.visibility</p:attrName>
                                        </p:attrNameLst>
                                      </p:cBhvr>
                                      <p:to>
                                        <p:strVal val="visible"/>
                                      </p:to>
                                    </p:set>
                                    <p:animEffect transition="in" filter="fade">
                                      <p:cBhvr>
                                        <p:cTn id="63" dur="1000"/>
                                        <p:tgtEl>
                                          <p:spTgt spid="2">
                                            <p:txEl>
                                              <p:pRg st="1" end="1"/>
                                            </p:txEl>
                                          </p:spTgt>
                                        </p:tgtEl>
                                      </p:cBhvr>
                                    </p:animEffect>
                                    <p:anim calcmode="lin" valueType="num">
                                      <p:cBhvr>
                                        <p:cTn id="6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fade">
                                      <p:cBhvr>
                                        <p:cTn id="70" dur="1000"/>
                                        <p:tgtEl>
                                          <p:spTgt spid="2">
                                            <p:txEl>
                                              <p:pRg st="2" end="2"/>
                                            </p:txEl>
                                          </p:spTgt>
                                        </p:tgtEl>
                                      </p:cBhvr>
                                    </p:animEffect>
                                    <p:anim calcmode="lin" valueType="num">
                                      <p:cBhvr>
                                        <p:cTn id="7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fade">
                                      <p:cBhvr>
                                        <p:cTn id="77" dur="1000"/>
                                        <p:tgtEl>
                                          <p:spTgt spid="2">
                                            <p:txEl>
                                              <p:pRg st="3" end="3"/>
                                            </p:txEl>
                                          </p:spTgt>
                                        </p:tgtEl>
                                      </p:cBhvr>
                                    </p:animEffect>
                                    <p:anim calcmode="lin" valueType="num">
                                      <p:cBhvr>
                                        <p:cTn id="7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fade">
                                      <p:cBhvr>
                                        <p:cTn id="84" dur="1000"/>
                                        <p:tgtEl>
                                          <p:spTgt spid="2">
                                            <p:txEl>
                                              <p:pRg st="4" end="4"/>
                                            </p:txEl>
                                          </p:spTgt>
                                        </p:tgtEl>
                                      </p:cBhvr>
                                    </p:animEffect>
                                    <p:anim calcmode="lin" valueType="num">
                                      <p:cBhvr>
                                        <p:cTn id="8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fade">
                                      <p:cBhvr>
                                        <p:cTn id="91" dur="1000"/>
                                        <p:tgtEl>
                                          <p:spTgt spid="2">
                                            <p:txEl>
                                              <p:pRg st="5" end="5"/>
                                            </p:txEl>
                                          </p:spTgt>
                                        </p:tgtEl>
                                      </p:cBhvr>
                                    </p:animEffect>
                                    <p:anim calcmode="lin" valueType="num">
                                      <p:cBhvr>
                                        <p:cTn id="9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 y="15766"/>
            <a:ext cx="203041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Rectangle 2"/>
          <p:cNvSpPr>
            <a:spLocks noGrp="1" noChangeArrowheads="1"/>
          </p:cNvSpPr>
          <p:nvPr>
            <p:ph type="title"/>
          </p:nvPr>
        </p:nvSpPr>
        <p:spPr bwMode="auto">
          <a:xfrm>
            <a:off x="1447800" y="304800"/>
            <a:ext cx="6858000" cy="990600"/>
          </a:xfr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t" anchorCtr="0" compatLnSpc="1">
            <a:prstTxWarp prst="textNoShape">
              <a:avLst/>
            </a:prstTxWarp>
          </a:bodyPr>
          <a:lstStyle/>
          <a:p>
            <a:pPr algn="ctr"/>
            <a:r>
              <a:rPr lang="en-US" sz="2800" b="1" dirty="0" smtClean="0">
                <a:effectLst/>
                <a:latin typeface="Arial" charset="0"/>
              </a:rPr>
              <a:t>Classification and Specialization of Security Practitioners</a:t>
            </a:r>
          </a:p>
        </p:txBody>
      </p:sp>
      <p:sp>
        <p:nvSpPr>
          <p:cNvPr id="3" name="Rectangle 2"/>
          <p:cNvSpPr/>
          <p:nvPr/>
        </p:nvSpPr>
        <p:spPr>
          <a:xfrm>
            <a:off x="152400" y="2514600"/>
            <a:ext cx="4572000" cy="3933384"/>
          </a:xfrm>
          <a:prstGeom prst="rect">
            <a:avLst/>
          </a:prstGeom>
        </p:spPr>
        <p:txBody>
          <a:bodyPr>
            <a:spAutoFit/>
          </a:bodyPr>
          <a:lstStyle/>
          <a:p>
            <a:pPr marL="173038" lvl="0" indent="-173038">
              <a:spcBef>
                <a:spcPct val="20000"/>
              </a:spcBef>
              <a:buFont typeface="Arial" pitchFamily="34" charset="0"/>
              <a:buChar char="•"/>
            </a:pPr>
            <a:r>
              <a:rPr lang="en-US" sz="2400" b="1" dirty="0" smtClean="0">
                <a:solidFill>
                  <a:prstClr val="black"/>
                </a:solidFill>
                <a:latin typeface="Arial" charset="0"/>
              </a:rPr>
              <a:t>Air Transport Security</a:t>
            </a:r>
            <a:endParaRPr lang="en-US" sz="2400" b="1" dirty="0">
              <a:solidFill>
                <a:prstClr val="black"/>
              </a:solidFill>
              <a:latin typeface="Arial" charset="0"/>
            </a:endParaRPr>
          </a:p>
          <a:p>
            <a:pPr marL="173038" lvl="0" indent="-173038">
              <a:spcBef>
                <a:spcPct val="20000"/>
              </a:spcBef>
              <a:buFont typeface="Arial" pitchFamily="34" charset="0"/>
              <a:buChar char="•"/>
            </a:pPr>
            <a:r>
              <a:rPr lang="en-US" sz="2400" b="1" dirty="0" smtClean="0">
                <a:solidFill>
                  <a:prstClr val="black"/>
                </a:solidFill>
                <a:latin typeface="Arial" charset="0"/>
              </a:rPr>
              <a:t>Bank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Building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Communications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Hospital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Hotel</a:t>
            </a:r>
            <a:r>
              <a:rPr lang="en-US" sz="2400" b="1" dirty="0">
                <a:solidFill>
                  <a:prstClr val="black"/>
                </a:solidFill>
                <a:latin typeface="Arial" charset="0"/>
              </a:rPr>
              <a:t>, Resort </a:t>
            </a:r>
            <a:r>
              <a:rPr lang="en-US" sz="2400" b="1" dirty="0" smtClean="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Industrial </a:t>
            </a:r>
            <a:r>
              <a:rPr lang="en-US" sz="2400" b="1" dirty="0">
                <a:solidFill>
                  <a:prstClr val="black"/>
                </a:solidFill>
                <a:latin typeface="Arial" charset="0"/>
              </a:rPr>
              <a:t>C</a:t>
            </a:r>
            <a:r>
              <a:rPr lang="en-US" sz="2400" b="1" dirty="0" smtClean="0">
                <a:solidFill>
                  <a:prstClr val="black"/>
                </a:solidFill>
                <a:latin typeface="Arial" charset="0"/>
              </a:rPr>
              <a:t>omplex </a:t>
            </a:r>
            <a:endParaRPr lang="en-US" sz="2400" b="1" dirty="0">
              <a:solidFill>
                <a:prstClr val="black"/>
              </a:solidFill>
              <a:latin typeface="Arial" charset="0"/>
            </a:endParaRPr>
          </a:p>
          <a:p>
            <a:pPr marL="173038" lvl="0" indent="-173038">
              <a:spcBef>
                <a:spcPct val="20000"/>
              </a:spcBef>
              <a:buFont typeface="Arial" pitchFamily="34" charset="0"/>
              <a:buChar char="•"/>
            </a:pPr>
            <a:r>
              <a:rPr lang="en-US" sz="2400" b="1" dirty="0" smtClean="0">
                <a:solidFill>
                  <a:prstClr val="black"/>
                </a:solidFill>
                <a:latin typeface="Arial" charset="0"/>
              </a:rPr>
              <a:t>Mall </a:t>
            </a:r>
            <a:r>
              <a:rPr lang="en-US" sz="2400" b="1" dirty="0">
                <a:solidFill>
                  <a:prstClr val="black"/>
                </a:solidFill>
                <a:latin typeface="Arial" charset="0"/>
              </a:rPr>
              <a:t>Security</a:t>
            </a:r>
          </a:p>
          <a:p>
            <a:pPr marL="342900" lvl="0" indent="-342900">
              <a:spcBef>
                <a:spcPct val="20000"/>
              </a:spcBef>
            </a:pPr>
            <a:r>
              <a:rPr lang="en-US" sz="2000" b="1" dirty="0">
                <a:solidFill>
                  <a:prstClr val="black"/>
                </a:solidFill>
                <a:latin typeface="Arial" charset="0"/>
              </a:rPr>
              <a:t>	</a:t>
            </a:r>
          </a:p>
        </p:txBody>
      </p:sp>
      <p:sp>
        <p:nvSpPr>
          <p:cNvPr id="4" name="Rectangle 3"/>
          <p:cNvSpPr/>
          <p:nvPr/>
        </p:nvSpPr>
        <p:spPr>
          <a:xfrm>
            <a:off x="4876800" y="2470665"/>
            <a:ext cx="3886200" cy="3564053"/>
          </a:xfrm>
          <a:prstGeom prst="rect">
            <a:avLst/>
          </a:prstGeom>
        </p:spPr>
        <p:txBody>
          <a:bodyPr wrap="square">
            <a:spAutoFit/>
          </a:bodyPr>
          <a:lstStyle/>
          <a:p>
            <a:pPr marL="173038" lvl="0" indent="-173038">
              <a:spcBef>
                <a:spcPct val="20000"/>
              </a:spcBef>
              <a:buFont typeface="Arial" pitchFamily="34" charset="0"/>
              <a:buChar char="•"/>
            </a:pPr>
            <a:r>
              <a:rPr lang="en-US" sz="2400" b="1" dirty="0" smtClean="0">
                <a:solidFill>
                  <a:prstClr val="black"/>
                </a:solidFill>
                <a:latin typeface="Arial" charset="0"/>
              </a:rPr>
              <a:t>Mixed Use Complex</a:t>
            </a:r>
          </a:p>
          <a:p>
            <a:pPr marL="173038" lvl="0" indent="-173038">
              <a:spcBef>
                <a:spcPct val="20000"/>
              </a:spcBef>
              <a:buFont typeface="Arial" pitchFamily="34" charset="0"/>
              <a:buChar char="•"/>
            </a:pPr>
            <a:r>
              <a:rPr lang="en-US" sz="2400" b="1" dirty="0" smtClean="0">
                <a:solidFill>
                  <a:prstClr val="black"/>
                </a:solidFill>
                <a:latin typeface="Arial" charset="0"/>
              </a:rPr>
              <a:t>Manufacturing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Mining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Power </a:t>
            </a:r>
            <a:r>
              <a:rPr lang="en-US" sz="2400" b="1" dirty="0">
                <a:solidFill>
                  <a:prstClr val="black"/>
                </a:solidFill>
                <a:latin typeface="Arial" charset="0"/>
              </a:rPr>
              <a:t>Service Security</a:t>
            </a:r>
          </a:p>
          <a:p>
            <a:pPr marL="173038" lvl="0" indent="-173038">
              <a:spcBef>
                <a:spcPct val="20000"/>
              </a:spcBef>
              <a:buFont typeface="Arial" pitchFamily="34" charset="0"/>
              <a:buChar char="•"/>
            </a:pPr>
            <a:r>
              <a:rPr lang="en-US" sz="2400" b="1" dirty="0" smtClean="0">
                <a:solidFill>
                  <a:prstClr val="black"/>
                </a:solidFill>
                <a:latin typeface="Arial" charset="0"/>
              </a:rPr>
              <a:t>Residential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Retail </a:t>
            </a:r>
            <a:r>
              <a:rPr lang="en-US" sz="2400" b="1" dirty="0">
                <a:solidFill>
                  <a:prstClr val="black"/>
                </a:solidFill>
                <a:latin typeface="Arial" charset="0"/>
              </a:rPr>
              <a:t>Security</a:t>
            </a:r>
          </a:p>
          <a:p>
            <a:pPr marL="173038" lvl="0" indent="-173038">
              <a:spcBef>
                <a:spcPct val="20000"/>
              </a:spcBef>
              <a:buFont typeface="Arial" pitchFamily="34" charset="0"/>
              <a:buChar char="•"/>
            </a:pPr>
            <a:r>
              <a:rPr lang="en-US" sz="2400" b="1" dirty="0" smtClean="0">
                <a:solidFill>
                  <a:prstClr val="black"/>
                </a:solidFill>
                <a:latin typeface="Arial" charset="0"/>
              </a:rPr>
              <a:t>School Security</a:t>
            </a:r>
            <a:endParaRPr lang="en-US" sz="2400" b="1" dirty="0">
              <a:solidFill>
                <a:prstClr val="black"/>
              </a:solidFill>
              <a:latin typeface="Arial" charset="0"/>
            </a:endParaRPr>
          </a:p>
          <a:p>
            <a:pPr marL="173038" lvl="0" indent="-173038">
              <a:spcBef>
                <a:spcPct val="20000"/>
              </a:spcBef>
              <a:buFont typeface="Arial" pitchFamily="34" charset="0"/>
              <a:buChar char="•"/>
            </a:pPr>
            <a:r>
              <a:rPr lang="en-US" sz="2400" b="1" dirty="0" smtClean="0">
                <a:solidFill>
                  <a:prstClr val="black"/>
                </a:solidFill>
                <a:latin typeface="Arial" charset="0"/>
              </a:rPr>
              <a:t>Transport </a:t>
            </a:r>
            <a:r>
              <a:rPr lang="en-US" sz="2400" b="1" dirty="0">
                <a:solidFill>
                  <a:prstClr val="black"/>
                </a:solidFill>
                <a:latin typeface="Arial" charset="0"/>
              </a:rPr>
              <a:t>Security etc.</a:t>
            </a:r>
          </a:p>
        </p:txBody>
      </p:sp>
      <p:sp>
        <p:nvSpPr>
          <p:cNvPr id="6" name="Rectangle 5"/>
          <p:cNvSpPr/>
          <p:nvPr/>
        </p:nvSpPr>
        <p:spPr>
          <a:xfrm>
            <a:off x="2713959" y="1736854"/>
            <a:ext cx="4424609" cy="461665"/>
          </a:xfrm>
          <a:prstGeom prst="rect">
            <a:avLst/>
          </a:prstGeom>
        </p:spPr>
        <p:txBody>
          <a:bodyPr wrap="none">
            <a:spAutoFit/>
          </a:bodyPr>
          <a:lstStyle/>
          <a:p>
            <a:pPr marL="342900" lvl="0" indent="-342900">
              <a:spcBef>
                <a:spcPct val="20000"/>
              </a:spcBef>
            </a:pPr>
            <a:r>
              <a:rPr lang="en-US" sz="2400" b="1" dirty="0">
                <a:solidFill>
                  <a:prstClr val="black"/>
                </a:solidFill>
                <a:latin typeface="Arial" charset="0"/>
              </a:rPr>
              <a:t>Corporate/Industrial Security</a:t>
            </a:r>
          </a:p>
        </p:txBody>
      </p:sp>
    </p:spTree>
    <p:extLst>
      <p:ext uri="{BB962C8B-B14F-4D97-AF65-F5344CB8AC3E}">
        <p14:creationId xmlns:p14="http://schemas.microsoft.com/office/powerpoint/2010/main" val="3339435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animEffect transition="in" filter="fade">
                                      <p:cBhvr>
                                        <p:cTn id="63" dur="1000"/>
                                        <p:tgtEl>
                                          <p:spTgt spid="4">
                                            <p:txEl>
                                              <p:pRg st="0" end="0"/>
                                            </p:txEl>
                                          </p:spTgt>
                                        </p:tgtEl>
                                      </p:cBhvr>
                                    </p:animEffect>
                                    <p:anim calcmode="lin" valueType="num">
                                      <p:cBhvr>
                                        <p:cTn id="6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1" end="1"/>
                                            </p:txEl>
                                          </p:spTgt>
                                        </p:tgtEl>
                                        <p:attrNameLst>
                                          <p:attrName>style.visibility</p:attrName>
                                        </p:attrNameLst>
                                      </p:cBhvr>
                                      <p:to>
                                        <p:strVal val="visible"/>
                                      </p:to>
                                    </p:set>
                                    <p:animEffect transition="in" filter="fade">
                                      <p:cBhvr>
                                        <p:cTn id="70" dur="1000"/>
                                        <p:tgtEl>
                                          <p:spTgt spid="4">
                                            <p:txEl>
                                              <p:pRg st="1" end="1"/>
                                            </p:txEl>
                                          </p:spTgt>
                                        </p:tgtEl>
                                      </p:cBhvr>
                                    </p:animEffect>
                                    <p:anim calcmode="lin" valueType="num">
                                      <p:cBhvr>
                                        <p:cTn id="7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Effect transition="in" filter="fade">
                                      <p:cBhvr>
                                        <p:cTn id="77" dur="1000"/>
                                        <p:tgtEl>
                                          <p:spTgt spid="4">
                                            <p:txEl>
                                              <p:pRg st="2" end="2"/>
                                            </p:txEl>
                                          </p:spTgt>
                                        </p:tgtEl>
                                      </p:cBhvr>
                                    </p:animEffect>
                                    <p:anim calcmode="lin" valueType="num">
                                      <p:cBhvr>
                                        <p:cTn id="7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
                                            <p:txEl>
                                              <p:pRg st="3" end="3"/>
                                            </p:txEl>
                                          </p:spTgt>
                                        </p:tgtEl>
                                        <p:attrNameLst>
                                          <p:attrName>style.visibility</p:attrName>
                                        </p:attrNameLst>
                                      </p:cBhvr>
                                      <p:to>
                                        <p:strVal val="visible"/>
                                      </p:to>
                                    </p:set>
                                    <p:animEffect transition="in" filter="fade">
                                      <p:cBhvr>
                                        <p:cTn id="84" dur="1000"/>
                                        <p:tgtEl>
                                          <p:spTgt spid="4">
                                            <p:txEl>
                                              <p:pRg st="3" end="3"/>
                                            </p:txEl>
                                          </p:spTgt>
                                        </p:tgtEl>
                                      </p:cBhvr>
                                    </p:animEffect>
                                    <p:anim calcmode="lin" valueType="num">
                                      <p:cBhvr>
                                        <p:cTn id="8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
                                            <p:txEl>
                                              <p:pRg st="4" end="4"/>
                                            </p:txEl>
                                          </p:spTgt>
                                        </p:tgtEl>
                                        <p:attrNameLst>
                                          <p:attrName>style.visibility</p:attrName>
                                        </p:attrNameLst>
                                      </p:cBhvr>
                                      <p:to>
                                        <p:strVal val="visible"/>
                                      </p:to>
                                    </p:set>
                                    <p:animEffect transition="in" filter="fade">
                                      <p:cBhvr>
                                        <p:cTn id="91" dur="1000"/>
                                        <p:tgtEl>
                                          <p:spTgt spid="4">
                                            <p:txEl>
                                              <p:pRg st="4" end="4"/>
                                            </p:txEl>
                                          </p:spTgt>
                                        </p:tgtEl>
                                      </p:cBhvr>
                                    </p:animEffect>
                                    <p:anim calcmode="lin" valueType="num">
                                      <p:cBhvr>
                                        <p:cTn id="9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4">
                                            <p:txEl>
                                              <p:pRg st="5" end="5"/>
                                            </p:txEl>
                                          </p:spTgt>
                                        </p:tgtEl>
                                        <p:attrNameLst>
                                          <p:attrName>style.visibility</p:attrName>
                                        </p:attrNameLst>
                                      </p:cBhvr>
                                      <p:to>
                                        <p:strVal val="visible"/>
                                      </p:to>
                                    </p:set>
                                    <p:animEffect transition="in" filter="fade">
                                      <p:cBhvr>
                                        <p:cTn id="98" dur="1000"/>
                                        <p:tgtEl>
                                          <p:spTgt spid="4">
                                            <p:txEl>
                                              <p:pRg st="5" end="5"/>
                                            </p:txEl>
                                          </p:spTgt>
                                        </p:tgtEl>
                                      </p:cBhvr>
                                    </p:animEffect>
                                    <p:anim calcmode="lin" valueType="num">
                                      <p:cBhvr>
                                        <p:cTn id="9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0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
                                            <p:txEl>
                                              <p:pRg st="6" end="6"/>
                                            </p:txEl>
                                          </p:spTgt>
                                        </p:tgtEl>
                                        <p:attrNameLst>
                                          <p:attrName>style.visibility</p:attrName>
                                        </p:attrNameLst>
                                      </p:cBhvr>
                                      <p:to>
                                        <p:strVal val="visible"/>
                                      </p:to>
                                    </p:set>
                                    <p:animEffect transition="in" filter="fade">
                                      <p:cBhvr>
                                        <p:cTn id="105" dur="1000"/>
                                        <p:tgtEl>
                                          <p:spTgt spid="4">
                                            <p:txEl>
                                              <p:pRg st="6" end="6"/>
                                            </p:txEl>
                                          </p:spTgt>
                                        </p:tgtEl>
                                      </p:cBhvr>
                                    </p:animEffect>
                                    <p:anim calcmode="lin" valueType="num">
                                      <p:cBhvr>
                                        <p:cTn id="10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0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4">
                                            <p:txEl>
                                              <p:pRg st="7" end="7"/>
                                            </p:txEl>
                                          </p:spTgt>
                                        </p:tgtEl>
                                        <p:attrNameLst>
                                          <p:attrName>style.visibility</p:attrName>
                                        </p:attrNameLst>
                                      </p:cBhvr>
                                      <p:to>
                                        <p:strVal val="visible"/>
                                      </p:to>
                                    </p:set>
                                    <p:animEffect transition="in" filter="fade">
                                      <p:cBhvr>
                                        <p:cTn id="112" dur="1000"/>
                                        <p:tgtEl>
                                          <p:spTgt spid="4">
                                            <p:txEl>
                                              <p:pRg st="7" end="7"/>
                                            </p:txEl>
                                          </p:spTgt>
                                        </p:tgtEl>
                                      </p:cBhvr>
                                    </p:animEffect>
                                    <p:anim calcmode="lin" valueType="num">
                                      <p:cBhvr>
                                        <p:cTn id="11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1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3576" y="2653862"/>
            <a:ext cx="1853969" cy="523220"/>
          </a:xfrm>
          <a:prstGeom prst="rect">
            <a:avLst/>
          </a:prstGeom>
          <a:noFill/>
        </p:spPr>
        <p:txBody>
          <a:bodyPr wrap="none" rtlCol="0">
            <a:spAutoFit/>
          </a:bodyPr>
          <a:lstStyle/>
          <a:p>
            <a:r>
              <a:rPr lang="en-US" sz="2800" b="1" dirty="0" smtClean="0">
                <a:latin typeface="Arial" pitchFamily="34" charset="0"/>
                <a:cs typeface="Arial" pitchFamily="34" charset="0"/>
              </a:rPr>
              <a:t>THREATS</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3057214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8300" y="357352"/>
            <a:ext cx="5867400"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Threats to </a:t>
            </a:r>
            <a:r>
              <a:rPr lang="en-US" sz="2800" b="1" dirty="0">
                <a:solidFill>
                  <a:prstClr val="black"/>
                </a:solidFill>
                <a:latin typeface="Arial" pitchFamily="34" charset="0"/>
                <a:cs typeface="Arial" pitchFamily="34" charset="0"/>
              </a:rPr>
              <a:t>t</a:t>
            </a:r>
            <a:r>
              <a:rPr lang="en-US" sz="2800" b="1" dirty="0" smtClean="0">
                <a:solidFill>
                  <a:prstClr val="black"/>
                </a:solidFill>
                <a:latin typeface="Arial" pitchFamily="34" charset="0"/>
                <a:cs typeface="Arial" pitchFamily="34" charset="0"/>
              </a:rPr>
              <a:t>he Prospective Security Professional</a:t>
            </a:r>
            <a:endParaRPr lang="en-US" sz="2800" b="1" dirty="0">
              <a:solidFill>
                <a:prstClr val="black"/>
              </a:solidFill>
              <a:latin typeface="Arial" pitchFamily="34" charset="0"/>
              <a:cs typeface="Arial" pitchFamily="34" charset="0"/>
            </a:endParaRPr>
          </a:p>
        </p:txBody>
      </p:sp>
      <p:sp>
        <p:nvSpPr>
          <p:cNvPr id="3" name="Rectangle 2"/>
          <p:cNvSpPr/>
          <p:nvPr/>
        </p:nvSpPr>
        <p:spPr>
          <a:xfrm>
            <a:off x="990600" y="2391103"/>
            <a:ext cx="7162800" cy="3970318"/>
          </a:xfrm>
          <a:prstGeom prst="rect">
            <a:avLst/>
          </a:prstGeom>
        </p:spPr>
        <p:txBody>
          <a:bodyPr wrap="square">
            <a:spAutoFit/>
          </a:bodyPr>
          <a:lstStyle/>
          <a:p>
            <a:pPr marL="628650" indent="-457200">
              <a:spcBef>
                <a:spcPct val="0"/>
              </a:spcBef>
              <a:spcAft>
                <a:spcPts val="1800"/>
              </a:spcAft>
              <a:buClr>
                <a:schemeClr val="tx1"/>
              </a:buClr>
              <a:buSzPct val="100000"/>
              <a:buFont typeface="+mj-lt"/>
              <a:buAutoNum type="arabicPeriod"/>
              <a:defRPr/>
            </a:pPr>
            <a:r>
              <a:rPr lang="en-US" sz="2400" b="1" dirty="0" smtClean="0">
                <a:latin typeface="Arial" pitchFamily="34" charset="0"/>
                <a:cs typeface="Arial" pitchFamily="34" charset="0"/>
              </a:rPr>
              <a:t>Absence of Standards for Security Education </a:t>
            </a:r>
          </a:p>
          <a:p>
            <a:pPr marL="628650" indent="-457200">
              <a:spcBef>
                <a:spcPct val="0"/>
              </a:spcBef>
              <a:spcAft>
                <a:spcPts val="1800"/>
              </a:spcAft>
              <a:buClr>
                <a:schemeClr val="tx1"/>
              </a:buClr>
              <a:buSzPct val="100000"/>
              <a:buFont typeface="+mj-lt"/>
              <a:buAutoNum type="arabicPeriod"/>
              <a:defRPr/>
            </a:pPr>
            <a:r>
              <a:rPr lang="en-US" sz="2400" b="1" dirty="0" smtClean="0">
                <a:latin typeface="Arial" pitchFamily="34" charset="0"/>
                <a:cs typeface="Arial" pitchFamily="34" charset="0"/>
              </a:rPr>
              <a:t>The Private Security Law (RA119717)  is limited to Administrative Supervision</a:t>
            </a:r>
          </a:p>
          <a:p>
            <a:pPr marL="628650" indent="-457200">
              <a:spcBef>
                <a:spcPct val="0"/>
              </a:spcBef>
              <a:spcAft>
                <a:spcPts val="1800"/>
              </a:spcAft>
              <a:buClr>
                <a:schemeClr val="tx1"/>
              </a:buClr>
              <a:buSzPct val="100000"/>
              <a:buFont typeface="+mj-lt"/>
              <a:buAutoNum type="arabicPeriod"/>
              <a:defRPr/>
            </a:pPr>
            <a:r>
              <a:rPr lang="en-US" sz="2400" b="1" dirty="0" smtClean="0">
                <a:latin typeface="Arial" pitchFamily="34" charset="0"/>
                <a:cs typeface="Arial" pitchFamily="34" charset="0"/>
              </a:rPr>
              <a:t>Fast turnover </a:t>
            </a:r>
            <a:r>
              <a:rPr lang="en-US" sz="2400" b="1" dirty="0">
                <a:latin typeface="Arial" pitchFamily="34" charset="0"/>
                <a:cs typeface="Arial" pitchFamily="34" charset="0"/>
              </a:rPr>
              <a:t>of </a:t>
            </a:r>
            <a:r>
              <a:rPr lang="en-US" sz="2400" b="1" dirty="0" smtClean="0">
                <a:latin typeface="Arial" pitchFamily="34" charset="0"/>
                <a:cs typeface="Arial" pitchFamily="34" charset="0"/>
              </a:rPr>
              <a:t>Officers </a:t>
            </a:r>
            <a:r>
              <a:rPr lang="en-US" sz="2400" b="1" dirty="0">
                <a:latin typeface="Arial" pitchFamily="34" charset="0"/>
                <a:cs typeface="Arial" pitchFamily="34" charset="0"/>
              </a:rPr>
              <a:t>at </a:t>
            </a:r>
            <a:r>
              <a:rPr lang="en-US" sz="2400" b="1" dirty="0" smtClean="0">
                <a:latin typeface="Arial" pitchFamily="34" charset="0"/>
                <a:cs typeface="Arial" pitchFamily="34" charset="0"/>
              </a:rPr>
              <a:t>PNP, </a:t>
            </a:r>
            <a:r>
              <a:rPr lang="en-US" sz="2400" b="1" dirty="0">
                <a:latin typeface="Arial" pitchFamily="34" charset="0"/>
                <a:cs typeface="Arial" pitchFamily="34" charset="0"/>
              </a:rPr>
              <a:t>CSG and </a:t>
            </a:r>
            <a:r>
              <a:rPr lang="en-US" sz="2400" b="1" dirty="0" smtClean="0">
                <a:latin typeface="Arial" pitchFamily="34" charset="0"/>
                <a:cs typeface="Arial" pitchFamily="34" charset="0"/>
              </a:rPr>
              <a:t>SOSIA</a:t>
            </a:r>
          </a:p>
          <a:p>
            <a:pPr marL="628650" indent="-457200">
              <a:spcBef>
                <a:spcPct val="0"/>
              </a:spcBef>
              <a:spcAft>
                <a:spcPts val="1800"/>
              </a:spcAft>
              <a:buClr>
                <a:schemeClr val="tx1"/>
              </a:buClr>
              <a:buSzPct val="100000"/>
              <a:buFont typeface="+mj-lt"/>
              <a:buAutoNum type="arabicPeriod"/>
              <a:defRPr/>
            </a:pPr>
            <a:r>
              <a:rPr lang="en-US" sz="2400" b="1" dirty="0" smtClean="0">
                <a:latin typeface="Arial" pitchFamily="34" charset="0"/>
                <a:cs typeface="Arial" pitchFamily="34" charset="0"/>
              </a:rPr>
              <a:t>No </a:t>
            </a:r>
            <a:r>
              <a:rPr lang="en-US" sz="2400" b="1" dirty="0">
                <a:latin typeface="Arial" pitchFamily="34" charset="0"/>
                <a:cs typeface="Arial" pitchFamily="34" charset="0"/>
              </a:rPr>
              <a:t>Security Operations Standards</a:t>
            </a:r>
          </a:p>
          <a:p>
            <a:pPr marL="628650" indent="-457200">
              <a:spcBef>
                <a:spcPct val="0"/>
              </a:spcBef>
              <a:spcAft>
                <a:spcPts val="1800"/>
              </a:spcAft>
              <a:buClr>
                <a:schemeClr val="tx1"/>
              </a:buClr>
              <a:buSzPct val="100000"/>
              <a:buFont typeface="+mj-lt"/>
              <a:buAutoNum type="arabicPeriod"/>
              <a:defRPr/>
            </a:pPr>
            <a:endParaRPr lang="en-US" sz="2400" b="1" dirty="0" smtClean="0">
              <a:latin typeface="Arial" pitchFamily="34" charset="0"/>
              <a:cs typeface="Arial" pitchFamily="34" charset="0"/>
            </a:endParaRPr>
          </a:p>
        </p:txBody>
      </p:sp>
    </p:spTree>
    <p:extLst>
      <p:ext uri="{BB962C8B-B14F-4D97-AF65-F5344CB8AC3E}">
        <p14:creationId xmlns:p14="http://schemas.microsoft.com/office/powerpoint/2010/main" val="1219617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341586"/>
            <a:ext cx="5867400"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Threats to </a:t>
            </a:r>
            <a:r>
              <a:rPr lang="en-US" sz="2800" b="1" dirty="0">
                <a:solidFill>
                  <a:prstClr val="black"/>
                </a:solidFill>
                <a:latin typeface="Arial" pitchFamily="34" charset="0"/>
                <a:cs typeface="Arial" pitchFamily="34" charset="0"/>
              </a:rPr>
              <a:t>t</a:t>
            </a:r>
            <a:r>
              <a:rPr lang="en-US" sz="2800" b="1" dirty="0" smtClean="0">
                <a:solidFill>
                  <a:prstClr val="black"/>
                </a:solidFill>
                <a:latin typeface="Arial" pitchFamily="34" charset="0"/>
                <a:cs typeface="Arial" pitchFamily="34" charset="0"/>
              </a:rPr>
              <a:t>he Prospective Security Professional</a:t>
            </a:r>
            <a:endParaRPr lang="en-US" sz="2800" b="1" dirty="0">
              <a:solidFill>
                <a:prstClr val="black"/>
              </a:solidFill>
              <a:latin typeface="Arial" pitchFamily="34" charset="0"/>
              <a:cs typeface="Arial" pitchFamily="34" charset="0"/>
            </a:endParaRPr>
          </a:p>
        </p:txBody>
      </p:sp>
      <p:sp>
        <p:nvSpPr>
          <p:cNvPr id="3" name="Rectangle 2"/>
          <p:cNvSpPr/>
          <p:nvPr/>
        </p:nvSpPr>
        <p:spPr>
          <a:xfrm>
            <a:off x="685800" y="2362200"/>
            <a:ext cx="8077200" cy="3970318"/>
          </a:xfrm>
          <a:prstGeom prst="rect">
            <a:avLst/>
          </a:prstGeom>
        </p:spPr>
        <p:txBody>
          <a:bodyPr wrap="square">
            <a:spAutoFit/>
          </a:bodyPr>
          <a:lstStyle/>
          <a:p>
            <a:pPr marL="628650" indent="-457200">
              <a:spcBef>
                <a:spcPct val="0"/>
              </a:spcBef>
              <a:spcAft>
                <a:spcPts val="1800"/>
              </a:spcAft>
              <a:buClr>
                <a:schemeClr val="tx1"/>
              </a:buClr>
              <a:buSzPct val="100000"/>
              <a:buFont typeface="+mj-lt"/>
              <a:buAutoNum type="arabicPeriod" startAt="5"/>
              <a:defRPr/>
            </a:pPr>
            <a:r>
              <a:rPr lang="en-US" sz="2400" b="1" dirty="0" smtClean="0">
                <a:latin typeface="Arial" pitchFamily="34" charset="0"/>
                <a:cs typeface="Arial" pitchFamily="34" charset="0"/>
              </a:rPr>
              <a:t>Client  give premium to the retiree’s Rank and Network more than his other competencies</a:t>
            </a:r>
          </a:p>
          <a:p>
            <a:pPr marL="628650" indent="-457200">
              <a:spcBef>
                <a:spcPct val="0"/>
              </a:spcBef>
              <a:spcAft>
                <a:spcPts val="1800"/>
              </a:spcAft>
              <a:buClr>
                <a:schemeClr val="tx1"/>
              </a:buClr>
              <a:buSzPct val="100000"/>
              <a:buFont typeface="+mj-lt"/>
              <a:buAutoNum type="arabicPeriod" startAt="5"/>
              <a:defRPr/>
            </a:pPr>
            <a:r>
              <a:rPr lang="en-US" sz="2400" b="1" dirty="0">
                <a:latin typeface="Arial" pitchFamily="34" charset="0"/>
                <a:cs typeface="Arial" pitchFamily="34" charset="0"/>
              </a:rPr>
              <a:t>Client has as much misconceptions about security</a:t>
            </a:r>
          </a:p>
          <a:p>
            <a:pPr marL="628650" indent="-457200">
              <a:spcBef>
                <a:spcPct val="0"/>
              </a:spcBef>
              <a:spcAft>
                <a:spcPts val="1800"/>
              </a:spcAft>
              <a:buClr>
                <a:schemeClr val="tx1"/>
              </a:buClr>
              <a:buSzPct val="100000"/>
              <a:buFont typeface="+mj-lt"/>
              <a:buAutoNum type="arabicPeriod" startAt="5"/>
              <a:defRPr/>
            </a:pPr>
            <a:r>
              <a:rPr lang="en-US" sz="2400" b="1" dirty="0" smtClean="0">
                <a:latin typeface="Arial" pitchFamily="34" charset="0"/>
                <a:cs typeface="Arial" pitchFamily="34" charset="0"/>
              </a:rPr>
              <a:t>Client are predisposed to Physical Security</a:t>
            </a:r>
          </a:p>
          <a:p>
            <a:pPr marL="628650" indent="-457200">
              <a:spcBef>
                <a:spcPct val="0"/>
              </a:spcBef>
              <a:spcAft>
                <a:spcPts val="1800"/>
              </a:spcAft>
              <a:buClr>
                <a:schemeClr val="tx1"/>
              </a:buClr>
              <a:buSzPct val="100000"/>
              <a:buFont typeface="+mj-lt"/>
              <a:buAutoNum type="arabicPeriod" startAt="5"/>
              <a:defRPr/>
            </a:pPr>
            <a:r>
              <a:rPr lang="en-US" sz="2400" b="1" dirty="0" smtClean="0">
                <a:latin typeface="Arial" pitchFamily="34" charset="0"/>
                <a:cs typeface="Arial" pitchFamily="34" charset="0"/>
              </a:rPr>
              <a:t>Presence </a:t>
            </a:r>
            <a:r>
              <a:rPr lang="en-US" sz="2400" b="1" dirty="0">
                <a:latin typeface="Arial" pitchFamily="34" charset="0"/>
                <a:cs typeface="Arial" pitchFamily="34" charset="0"/>
              </a:rPr>
              <a:t>of Pervasive Discomforts to the Stakeholder of Security</a:t>
            </a:r>
            <a:r>
              <a:rPr lang="en-US" sz="2400" b="1" dirty="0" smtClean="0">
                <a:latin typeface="Arial" pitchFamily="34" charset="0"/>
                <a:cs typeface="Arial" pitchFamily="34" charset="0"/>
              </a:rPr>
              <a:t>.</a:t>
            </a:r>
          </a:p>
          <a:p>
            <a:pPr marL="628650" indent="-457200">
              <a:spcBef>
                <a:spcPct val="0"/>
              </a:spcBef>
              <a:spcAft>
                <a:spcPts val="1800"/>
              </a:spcAft>
              <a:buClr>
                <a:schemeClr val="tx1"/>
              </a:buClr>
              <a:buSzPct val="100000"/>
              <a:buFont typeface="+mj-lt"/>
              <a:buAutoNum type="arabicPeriod" startAt="5"/>
              <a:defRPr/>
            </a:pPr>
            <a:endParaRPr lang="en-US" sz="2400" b="1" dirty="0" smtClean="0">
              <a:latin typeface="Arial" pitchFamily="34" charset="0"/>
              <a:cs typeface="Arial" pitchFamily="34" charset="0"/>
            </a:endParaRPr>
          </a:p>
        </p:txBody>
      </p:sp>
    </p:spTree>
    <p:extLst>
      <p:ext uri="{BB962C8B-B14F-4D97-AF65-F5344CB8AC3E}">
        <p14:creationId xmlns:p14="http://schemas.microsoft.com/office/powerpoint/2010/main" val="2751378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648476">
            <a:off x="3658315" y="2557306"/>
            <a:ext cx="1869547" cy="1854060"/>
          </a:xfrm>
          <a:prstGeom prst="rect">
            <a:avLst/>
          </a:prstGeom>
          <a:solidFill>
            <a:schemeClr val="bg1">
              <a:lumMod val="85000"/>
            </a:schemeClr>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b="1" dirty="0">
              <a:solidFill>
                <a:schemeClr val="tx1"/>
              </a:solidFill>
            </a:endParaRPr>
          </a:p>
        </p:txBody>
      </p:sp>
      <p:sp>
        <p:nvSpPr>
          <p:cNvPr id="61453" name="TextBox 2"/>
          <p:cNvSpPr txBox="1">
            <a:spLocks noChangeArrowheads="1"/>
          </p:cNvSpPr>
          <p:nvPr/>
        </p:nvSpPr>
        <p:spPr bwMode="auto">
          <a:xfrm>
            <a:off x="2819400" y="1447800"/>
            <a:ext cx="3505200"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BASTA MAY CERTIFICATE  OF  TRAINING PWEDE NA</a:t>
            </a:r>
            <a:endParaRPr lang="en-US" dirty="0"/>
          </a:p>
        </p:txBody>
      </p:sp>
      <p:sp>
        <p:nvSpPr>
          <p:cNvPr id="61454" name="TextBox 8"/>
          <p:cNvSpPr txBox="1">
            <a:spLocks noChangeArrowheads="1"/>
          </p:cNvSpPr>
          <p:nvPr/>
        </p:nvSpPr>
        <p:spPr bwMode="auto">
          <a:xfrm>
            <a:off x="3200400" y="4877341"/>
            <a:ext cx="2758903"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COMPLIED NAMAN </a:t>
            </a:r>
          </a:p>
          <a:p>
            <a:pPr algn="ctr" eaLnBrk="1" hangingPunct="1"/>
            <a:r>
              <a:rPr lang="en-US" dirty="0" smtClean="0"/>
              <a:t>SA REGULATION  </a:t>
            </a:r>
            <a:endParaRPr lang="en-US" dirty="0"/>
          </a:p>
        </p:txBody>
      </p:sp>
      <p:sp>
        <p:nvSpPr>
          <p:cNvPr id="61455" name="TextBox 11"/>
          <p:cNvSpPr txBox="1">
            <a:spLocks noChangeArrowheads="1"/>
          </p:cNvSpPr>
          <p:nvPr/>
        </p:nvSpPr>
        <p:spPr bwMode="auto">
          <a:xfrm>
            <a:off x="6019800" y="2962870"/>
            <a:ext cx="1981200"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t>OBEY FIRST</a:t>
            </a:r>
          </a:p>
          <a:p>
            <a:pPr algn="ctr" eaLnBrk="1" hangingPunct="1"/>
            <a:r>
              <a:rPr lang="en-US" dirty="0"/>
              <a:t>BEFORE YOU</a:t>
            </a:r>
          </a:p>
          <a:p>
            <a:pPr algn="ctr" eaLnBrk="1" hangingPunct="1"/>
            <a:r>
              <a:rPr lang="en-US" dirty="0"/>
              <a:t> COMPLAIN</a:t>
            </a:r>
          </a:p>
        </p:txBody>
      </p:sp>
      <p:sp>
        <p:nvSpPr>
          <p:cNvPr id="61456" name="TextBox 14"/>
          <p:cNvSpPr txBox="1">
            <a:spLocks noChangeArrowheads="1"/>
          </p:cNvSpPr>
          <p:nvPr/>
        </p:nvSpPr>
        <p:spPr bwMode="auto">
          <a:xfrm>
            <a:off x="1447800" y="2981623"/>
            <a:ext cx="1697965"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t>MATAGAL NA</a:t>
            </a:r>
          </a:p>
          <a:p>
            <a:pPr algn="ctr" eaLnBrk="1" hangingPunct="1"/>
            <a:r>
              <a:rPr lang="en-US" dirty="0"/>
              <a:t> NAMING</a:t>
            </a:r>
          </a:p>
          <a:p>
            <a:pPr algn="ctr" eaLnBrk="1" hangingPunct="1"/>
            <a:r>
              <a:rPr lang="en-US" dirty="0"/>
              <a:t>GINAGAWA</a:t>
            </a:r>
          </a:p>
        </p:txBody>
      </p:sp>
      <p:sp>
        <p:nvSpPr>
          <p:cNvPr id="3" name="Rectangle 2"/>
          <p:cNvSpPr/>
          <p:nvPr/>
        </p:nvSpPr>
        <p:spPr>
          <a:xfrm>
            <a:off x="1828800" y="228600"/>
            <a:ext cx="5660972"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Uncomfortable Realities  in the Security Industry</a:t>
            </a:r>
            <a:endParaRPr lang="en-US" sz="2800" b="1" dirty="0">
              <a:solidFill>
                <a:prstClr val="black"/>
              </a:solidFill>
              <a:latin typeface="Arial" pitchFamily="34" charset="0"/>
              <a:cs typeface="Arial" pitchFamily="34" charset="0"/>
            </a:endParaRPr>
          </a:p>
        </p:txBody>
      </p:sp>
      <p:sp>
        <p:nvSpPr>
          <p:cNvPr id="5" name="Rectangle 4"/>
          <p:cNvSpPr/>
          <p:nvPr/>
        </p:nvSpPr>
        <p:spPr>
          <a:xfrm>
            <a:off x="3594636" y="2935456"/>
            <a:ext cx="1996904" cy="1015663"/>
          </a:xfrm>
          <a:prstGeom prst="rect">
            <a:avLst/>
          </a:prstGeom>
        </p:spPr>
        <p:txBody>
          <a:bodyPr wrap="square">
            <a:spAutoFit/>
          </a:bodyPr>
          <a:lstStyle/>
          <a:p>
            <a:pPr lvl="0" algn="ctr">
              <a:defRPr/>
            </a:pPr>
            <a:r>
              <a:rPr lang="en-US" sz="2000" b="1" dirty="0" smtClean="0">
                <a:solidFill>
                  <a:prstClr val="black"/>
                </a:solidFill>
                <a:latin typeface="Arial" pitchFamily="34" charset="0"/>
                <a:cs typeface="Arial" pitchFamily="34" charset="0"/>
              </a:rPr>
              <a:t>MINDSET </a:t>
            </a:r>
          </a:p>
          <a:p>
            <a:pPr lvl="0" algn="ctr">
              <a:defRPr/>
            </a:pPr>
            <a:r>
              <a:rPr lang="en-US" sz="2000" b="1" dirty="0" smtClean="0">
                <a:solidFill>
                  <a:prstClr val="black"/>
                </a:solidFill>
                <a:latin typeface="Arial" pitchFamily="34" charset="0"/>
                <a:cs typeface="Arial" pitchFamily="34" charset="0"/>
              </a:rPr>
              <a:t>OF THE OLD </a:t>
            </a:r>
          </a:p>
          <a:p>
            <a:pPr lvl="0" algn="ctr">
              <a:defRPr/>
            </a:pPr>
            <a:r>
              <a:rPr lang="en-US" sz="2000" b="1" dirty="0" smtClean="0">
                <a:solidFill>
                  <a:prstClr val="black"/>
                </a:solidFill>
                <a:latin typeface="Arial" pitchFamily="34" charset="0"/>
                <a:cs typeface="Arial" pitchFamily="34" charset="0"/>
              </a:rPr>
              <a:t>CONVENTION</a:t>
            </a:r>
            <a:endParaRPr lang="en-US" sz="2000" b="1" dirty="0">
              <a:solidFill>
                <a:prstClr val="black"/>
              </a:solidFill>
              <a:latin typeface="Arial" pitchFamily="34" charset="0"/>
              <a:cs typeface="Arial" pitchFamily="34" charset="0"/>
            </a:endParaRPr>
          </a:p>
        </p:txBody>
      </p:sp>
      <p:sp>
        <p:nvSpPr>
          <p:cNvPr id="6" name="Rectangle 5"/>
          <p:cNvSpPr/>
          <p:nvPr/>
        </p:nvSpPr>
        <p:spPr>
          <a:xfrm>
            <a:off x="1524000" y="5948368"/>
            <a:ext cx="6129202" cy="452432"/>
          </a:xfrm>
          <a:prstGeom prst="rect">
            <a:avLst/>
          </a:prstGeom>
        </p:spPr>
        <p:txBody>
          <a:bodyPr wrap="square">
            <a:spAutoFit/>
          </a:bodyPr>
          <a:lstStyle/>
          <a:p>
            <a:pPr lvl="0" algn="ctr">
              <a:lnSpc>
                <a:spcPct val="90000"/>
              </a:lnSpc>
              <a:spcAft>
                <a:spcPts val="1800"/>
              </a:spcAft>
              <a:buSzPct val="100000"/>
              <a:defRPr/>
            </a:pPr>
            <a:r>
              <a:rPr lang="en-US" sz="2600" b="1" kern="0" dirty="0">
                <a:solidFill>
                  <a:prstClr val="black"/>
                </a:solidFill>
                <a:latin typeface="Arial" charset="0"/>
                <a:cs typeface="Arial"/>
              </a:rPr>
              <a:t>TYRANNY OF </a:t>
            </a:r>
            <a:r>
              <a:rPr lang="en-US" sz="2600" b="1" kern="0" dirty="0" smtClean="0">
                <a:solidFill>
                  <a:prstClr val="black"/>
                </a:solidFill>
                <a:latin typeface="Arial" charset="0"/>
                <a:cs typeface="Arial"/>
              </a:rPr>
              <a:t>“FOR COMPLIANCE</a:t>
            </a:r>
            <a:r>
              <a:rPr lang="en-US" sz="2600" b="1" kern="0" dirty="0">
                <a:solidFill>
                  <a:prstClr val="black"/>
                </a:solidFill>
                <a:latin typeface="Arial" charset="0"/>
                <a:cs typeface="Arial"/>
              </a:rPr>
              <a:t>”</a:t>
            </a:r>
          </a:p>
        </p:txBody>
      </p:sp>
    </p:spTree>
    <p:extLst>
      <p:ext uri="{BB962C8B-B14F-4D97-AF65-F5344CB8AC3E}">
        <p14:creationId xmlns:p14="http://schemas.microsoft.com/office/powerpoint/2010/main" val="499764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453"/>
                                        </p:tgtEl>
                                        <p:attrNameLst>
                                          <p:attrName>style.visibility</p:attrName>
                                        </p:attrNameLst>
                                      </p:cBhvr>
                                      <p:to>
                                        <p:strVal val="visible"/>
                                      </p:to>
                                    </p:set>
                                    <p:animEffect transition="in" filter="fade">
                                      <p:cBhvr>
                                        <p:cTn id="14" dur="1000"/>
                                        <p:tgtEl>
                                          <p:spTgt spid="61453"/>
                                        </p:tgtEl>
                                      </p:cBhvr>
                                    </p:animEffect>
                                    <p:anim calcmode="lin" valueType="num">
                                      <p:cBhvr>
                                        <p:cTn id="15" dur="1000" fill="hold"/>
                                        <p:tgtEl>
                                          <p:spTgt spid="61453"/>
                                        </p:tgtEl>
                                        <p:attrNameLst>
                                          <p:attrName>ppt_x</p:attrName>
                                        </p:attrNameLst>
                                      </p:cBhvr>
                                      <p:tavLst>
                                        <p:tav tm="0">
                                          <p:val>
                                            <p:strVal val="#ppt_x"/>
                                          </p:val>
                                        </p:tav>
                                        <p:tav tm="100000">
                                          <p:val>
                                            <p:strVal val="#ppt_x"/>
                                          </p:val>
                                        </p:tav>
                                      </p:tavLst>
                                    </p:anim>
                                    <p:anim calcmode="lin" valueType="num">
                                      <p:cBhvr>
                                        <p:cTn id="16" dur="1000" fill="hold"/>
                                        <p:tgtEl>
                                          <p:spTgt spid="614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1456"/>
                                        </p:tgtEl>
                                        <p:attrNameLst>
                                          <p:attrName>style.visibility</p:attrName>
                                        </p:attrNameLst>
                                      </p:cBhvr>
                                      <p:to>
                                        <p:strVal val="visible"/>
                                      </p:to>
                                    </p:set>
                                    <p:animEffect transition="in" filter="fade">
                                      <p:cBhvr>
                                        <p:cTn id="21" dur="1000"/>
                                        <p:tgtEl>
                                          <p:spTgt spid="61456"/>
                                        </p:tgtEl>
                                      </p:cBhvr>
                                    </p:animEffect>
                                    <p:anim calcmode="lin" valueType="num">
                                      <p:cBhvr>
                                        <p:cTn id="22" dur="1000" fill="hold"/>
                                        <p:tgtEl>
                                          <p:spTgt spid="61456"/>
                                        </p:tgtEl>
                                        <p:attrNameLst>
                                          <p:attrName>ppt_x</p:attrName>
                                        </p:attrNameLst>
                                      </p:cBhvr>
                                      <p:tavLst>
                                        <p:tav tm="0">
                                          <p:val>
                                            <p:strVal val="#ppt_x"/>
                                          </p:val>
                                        </p:tav>
                                        <p:tav tm="100000">
                                          <p:val>
                                            <p:strVal val="#ppt_x"/>
                                          </p:val>
                                        </p:tav>
                                      </p:tavLst>
                                    </p:anim>
                                    <p:anim calcmode="lin" valueType="num">
                                      <p:cBhvr>
                                        <p:cTn id="23" dur="1000" fill="hold"/>
                                        <p:tgtEl>
                                          <p:spTgt spid="6145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1455"/>
                                        </p:tgtEl>
                                        <p:attrNameLst>
                                          <p:attrName>style.visibility</p:attrName>
                                        </p:attrNameLst>
                                      </p:cBhvr>
                                      <p:to>
                                        <p:strVal val="visible"/>
                                      </p:to>
                                    </p:set>
                                    <p:animEffect transition="in" filter="fade">
                                      <p:cBhvr>
                                        <p:cTn id="28" dur="1000"/>
                                        <p:tgtEl>
                                          <p:spTgt spid="61455"/>
                                        </p:tgtEl>
                                      </p:cBhvr>
                                    </p:animEffect>
                                    <p:anim calcmode="lin" valueType="num">
                                      <p:cBhvr>
                                        <p:cTn id="29" dur="1000" fill="hold"/>
                                        <p:tgtEl>
                                          <p:spTgt spid="61455"/>
                                        </p:tgtEl>
                                        <p:attrNameLst>
                                          <p:attrName>ppt_x</p:attrName>
                                        </p:attrNameLst>
                                      </p:cBhvr>
                                      <p:tavLst>
                                        <p:tav tm="0">
                                          <p:val>
                                            <p:strVal val="#ppt_x"/>
                                          </p:val>
                                        </p:tav>
                                        <p:tav tm="100000">
                                          <p:val>
                                            <p:strVal val="#ppt_x"/>
                                          </p:val>
                                        </p:tav>
                                      </p:tavLst>
                                    </p:anim>
                                    <p:anim calcmode="lin" valueType="num">
                                      <p:cBhvr>
                                        <p:cTn id="30" dur="1000" fill="hold"/>
                                        <p:tgtEl>
                                          <p:spTgt spid="614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1454"/>
                                        </p:tgtEl>
                                        <p:attrNameLst>
                                          <p:attrName>style.visibility</p:attrName>
                                        </p:attrNameLst>
                                      </p:cBhvr>
                                      <p:to>
                                        <p:strVal val="visible"/>
                                      </p:to>
                                    </p:set>
                                    <p:animEffect transition="in" filter="fade">
                                      <p:cBhvr>
                                        <p:cTn id="35" dur="1000"/>
                                        <p:tgtEl>
                                          <p:spTgt spid="61454"/>
                                        </p:tgtEl>
                                      </p:cBhvr>
                                    </p:animEffect>
                                    <p:anim calcmode="lin" valueType="num">
                                      <p:cBhvr>
                                        <p:cTn id="36" dur="1000" fill="hold"/>
                                        <p:tgtEl>
                                          <p:spTgt spid="61454"/>
                                        </p:tgtEl>
                                        <p:attrNameLst>
                                          <p:attrName>ppt_x</p:attrName>
                                        </p:attrNameLst>
                                      </p:cBhvr>
                                      <p:tavLst>
                                        <p:tav tm="0">
                                          <p:val>
                                            <p:strVal val="#ppt_x"/>
                                          </p:val>
                                        </p:tav>
                                        <p:tav tm="100000">
                                          <p:val>
                                            <p:strVal val="#ppt_x"/>
                                          </p:val>
                                        </p:tav>
                                      </p:tavLst>
                                    </p:anim>
                                    <p:anim calcmode="lin" valueType="num">
                                      <p:cBhvr>
                                        <p:cTn id="37" dur="1000" fill="hold"/>
                                        <p:tgtEl>
                                          <p:spTgt spid="614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53" grpId="0" animBg="1"/>
      <p:bldP spid="61454" grpId="0" animBg="1"/>
      <p:bldP spid="61455" grpId="0" animBg="1"/>
      <p:bldP spid="614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562998">
            <a:off x="3696600" y="2568925"/>
            <a:ext cx="1827817" cy="182857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62477" name="TextBox 2"/>
          <p:cNvSpPr txBox="1">
            <a:spLocks noChangeArrowheads="1"/>
          </p:cNvSpPr>
          <p:nvPr/>
        </p:nvSpPr>
        <p:spPr bwMode="auto">
          <a:xfrm>
            <a:off x="2743200" y="1447800"/>
            <a:ext cx="3810000"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OK NA HIGH </a:t>
            </a:r>
            <a:r>
              <a:rPr lang="en-US" dirty="0"/>
              <a:t>SCHOOL </a:t>
            </a:r>
          </a:p>
          <a:p>
            <a:pPr algn="ctr" eaLnBrk="1" hangingPunct="1"/>
            <a:r>
              <a:rPr lang="en-US" dirty="0" smtClean="0"/>
              <a:t>GRADUATE</a:t>
            </a:r>
            <a:endParaRPr lang="en-US" dirty="0"/>
          </a:p>
        </p:txBody>
      </p:sp>
      <p:sp>
        <p:nvSpPr>
          <p:cNvPr id="62478" name="TextBox 8"/>
          <p:cNvSpPr txBox="1">
            <a:spLocks noChangeArrowheads="1"/>
          </p:cNvSpPr>
          <p:nvPr/>
        </p:nvSpPr>
        <p:spPr bwMode="auto">
          <a:xfrm>
            <a:off x="3309261" y="4886000"/>
            <a:ext cx="2710539"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t>KUNG MAGALING YAN</a:t>
            </a:r>
          </a:p>
          <a:p>
            <a:pPr algn="ctr" eaLnBrk="1" hangingPunct="1"/>
            <a:r>
              <a:rPr lang="en-US" dirty="0"/>
              <a:t>HIND MAGIGING GWARDYA</a:t>
            </a:r>
          </a:p>
        </p:txBody>
      </p:sp>
      <p:sp>
        <p:nvSpPr>
          <p:cNvPr id="62479" name="TextBox 11"/>
          <p:cNvSpPr txBox="1">
            <a:spLocks noChangeArrowheads="1"/>
          </p:cNvSpPr>
          <p:nvPr/>
        </p:nvSpPr>
        <p:spPr bwMode="auto">
          <a:xfrm>
            <a:off x="762000" y="3039070"/>
            <a:ext cx="2535797"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t>HINDI </a:t>
            </a:r>
            <a:r>
              <a:rPr lang="en-US" dirty="0" smtClean="0"/>
              <a:t>MARUNONG</a:t>
            </a:r>
            <a:endParaRPr lang="en-US" dirty="0"/>
          </a:p>
          <a:p>
            <a:pPr algn="ctr" eaLnBrk="1" hangingPunct="1"/>
            <a:r>
              <a:rPr lang="en-US" dirty="0"/>
              <a:t>BUMASA NG</a:t>
            </a:r>
          </a:p>
          <a:p>
            <a:pPr algn="ctr" eaLnBrk="1" hangingPunct="1"/>
            <a:r>
              <a:rPr lang="en-US" dirty="0"/>
              <a:t> ENGLISH</a:t>
            </a:r>
          </a:p>
        </p:txBody>
      </p:sp>
      <p:sp>
        <p:nvSpPr>
          <p:cNvPr id="62480" name="TextBox 14"/>
          <p:cNvSpPr txBox="1">
            <a:spLocks noChangeArrowheads="1"/>
          </p:cNvSpPr>
          <p:nvPr/>
        </p:nvSpPr>
        <p:spPr bwMode="auto">
          <a:xfrm>
            <a:off x="5913085" y="3039070"/>
            <a:ext cx="1663766"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t>MALIIT</a:t>
            </a:r>
          </a:p>
          <a:p>
            <a:pPr algn="ctr" eaLnBrk="1" hangingPunct="1"/>
            <a:r>
              <a:rPr lang="en-US" dirty="0"/>
              <a:t> LANG ANG</a:t>
            </a:r>
          </a:p>
          <a:p>
            <a:pPr algn="ctr" eaLnBrk="1" hangingPunct="1"/>
            <a:r>
              <a:rPr lang="en-US" dirty="0"/>
              <a:t> </a:t>
            </a:r>
            <a:r>
              <a:rPr lang="en-US" dirty="0" smtClean="0"/>
              <a:t>SAHOD</a:t>
            </a:r>
            <a:endParaRPr lang="en-US" dirty="0"/>
          </a:p>
        </p:txBody>
      </p:sp>
      <p:sp>
        <p:nvSpPr>
          <p:cNvPr id="5" name="Rectangle 4"/>
          <p:cNvSpPr/>
          <p:nvPr/>
        </p:nvSpPr>
        <p:spPr>
          <a:xfrm>
            <a:off x="533400" y="6110548"/>
            <a:ext cx="8077200" cy="452432"/>
          </a:xfrm>
          <a:prstGeom prst="rect">
            <a:avLst/>
          </a:prstGeom>
        </p:spPr>
        <p:txBody>
          <a:bodyPr wrap="square">
            <a:spAutoFit/>
          </a:bodyPr>
          <a:lstStyle/>
          <a:p>
            <a:pPr lvl="0" algn="ctr">
              <a:lnSpc>
                <a:spcPct val="90000"/>
              </a:lnSpc>
              <a:spcAft>
                <a:spcPts val="1800"/>
              </a:spcAft>
              <a:buSzPct val="100000"/>
              <a:defRPr/>
            </a:pPr>
            <a:r>
              <a:rPr lang="en-US" sz="2600" b="1" kern="0" dirty="0" smtClean="0">
                <a:solidFill>
                  <a:prstClr val="black"/>
                </a:solidFill>
                <a:latin typeface="Arial" charset="0"/>
                <a:cs typeface="Arial"/>
              </a:rPr>
              <a:t>THE </a:t>
            </a:r>
            <a:r>
              <a:rPr lang="en-US" sz="2600" b="1" kern="0" dirty="0">
                <a:solidFill>
                  <a:prstClr val="black"/>
                </a:solidFill>
                <a:latin typeface="Arial" charset="0"/>
                <a:cs typeface="Arial"/>
              </a:rPr>
              <a:t>“PATRONAGE OF MEDIOCRITY”</a:t>
            </a:r>
          </a:p>
        </p:txBody>
      </p:sp>
      <p:sp>
        <p:nvSpPr>
          <p:cNvPr id="6" name="Rectangle 5"/>
          <p:cNvSpPr/>
          <p:nvPr/>
        </p:nvSpPr>
        <p:spPr>
          <a:xfrm>
            <a:off x="3581400" y="2921169"/>
            <a:ext cx="1981200" cy="1015663"/>
          </a:xfrm>
          <a:prstGeom prst="rect">
            <a:avLst/>
          </a:prstGeom>
        </p:spPr>
        <p:txBody>
          <a:bodyPr wrap="square">
            <a:spAutoFit/>
          </a:bodyPr>
          <a:lstStyle/>
          <a:p>
            <a:pPr lvl="0" algn="ctr">
              <a:defRPr/>
            </a:pPr>
            <a:r>
              <a:rPr lang="en-US" sz="2000" b="1" dirty="0">
                <a:solidFill>
                  <a:prstClr val="black"/>
                </a:solidFill>
                <a:latin typeface="Arial Narrow" pitchFamily="34" charset="0"/>
              </a:rPr>
              <a:t>MINDSET </a:t>
            </a:r>
          </a:p>
          <a:p>
            <a:pPr lvl="0" algn="ctr">
              <a:defRPr/>
            </a:pPr>
            <a:r>
              <a:rPr lang="en-US" sz="2000" b="1" dirty="0">
                <a:solidFill>
                  <a:prstClr val="black"/>
                </a:solidFill>
                <a:latin typeface="Arial Narrow" pitchFamily="34" charset="0"/>
              </a:rPr>
              <a:t>OF THE OLD </a:t>
            </a:r>
          </a:p>
          <a:p>
            <a:pPr lvl="0" algn="ctr">
              <a:defRPr/>
            </a:pPr>
            <a:r>
              <a:rPr lang="en-US" sz="2000" b="1" dirty="0">
                <a:solidFill>
                  <a:prstClr val="black"/>
                </a:solidFill>
                <a:latin typeface="Arial Narrow" pitchFamily="34" charset="0"/>
              </a:rPr>
              <a:t>CONVENTION</a:t>
            </a:r>
          </a:p>
        </p:txBody>
      </p:sp>
      <p:sp>
        <p:nvSpPr>
          <p:cNvPr id="14" name="Rectangle 13"/>
          <p:cNvSpPr/>
          <p:nvPr/>
        </p:nvSpPr>
        <p:spPr>
          <a:xfrm>
            <a:off x="1828800" y="228600"/>
            <a:ext cx="5660972"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Uncomfortable Realities  in the Security Industry</a:t>
            </a:r>
            <a:endParaRPr lang="en-US"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0159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477"/>
                                        </p:tgtEl>
                                        <p:attrNameLst>
                                          <p:attrName>style.visibility</p:attrName>
                                        </p:attrNameLst>
                                      </p:cBhvr>
                                      <p:to>
                                        <p:strVal val="visible"/>
                                      </p:to>
                                    </p:set>
                                    <p:animEffect transition="in" filter="fade">
                                      <p:cBhvr>
                                        <p:cTn id="19" dur="1000"/>
                                        <p:tgtEl>
                                          <p:spTgt spid="62477"/>
                                        </p:tgtEl>
                                      </p:cBhvr>
                                    </p:animEffect>
                                    <p:anim calcmode="lin" valueType="num">
                                      <p:cBhvr>
                                        <p:cTn id="20" dur="1000" fill="hold"/>
                                        <p:tgtEl>
                                          <p:spTgt spid="62477"/>
                                        </p:tgtEl>
                                        <p:attrNameLst>
                                          <p:attrName>ppt_x</p:attrName>
                                        </p:attrNameLst>
                                      </p:cBhvr>
                                      <p:tavLst>
                                        <p:tav tm="0">
                                          <p:val>
                                            <p:strVal val="#ppt_x"/>
                                          </p:val>
                                        </p:tav>
                                        <p:tav tm="100000">
                                          <p:val>
                                            <p:strVal val="#ppt_x"/>
                                          </p:val>
                                        </p:tav>
                                      </p:tavLst>
                                    </p:anim>
                                    <p:anim calcmode="lin" valueType="num">
                                      <p:cBhvr>
                                        <p:cTn id="21" dur="1000" fill="hold"/>
                                        <p:tgtEl>
                                          <p:spTgt spid="6247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2479"/>
                                        </p:tgtEl>
                                        <p:attrNameLst>
                                          <p:attrName>style.visibility</p:attrName>
                                        </p:attrNameLst>
                                      </p:cBhvr>
                                      <p:to>
                                        <p:strVal val="visible"/>
                                      </p:to>
                                    </p:set>
                                    <p:animEffect transition="in" filter="fade">
                                      <p:cBhvr>
                                        <p:cTn id="26" dur="1000"/>
                                        <p:tgtEl>
                                          <p:spTgt spid="62479"/>
                                        </p:tgtEl>
                                      </p:cBhvr>
                                    </p:animEffect>
                                    <p:anim calcmode="lin" valueType="num">
                                      <p:cBhvr>
                                        <p:cTn id="27" dur="1000" fill="hold"/>
                                        <p:tgtEl>
                                          <p:spTgt spid="62479"/>
                                        </p:tgtEl>
                                        <p:attrNameLst>
                                          <p:attrName>ppt_x</p:attrName>
                                        </p:attrNameLst>
                                      </p:cBhvr>
                                      <p:tavLst>
                                        <p:tav tm="0">
                                          <p:val>
                                            <p:strVal val="#ppt_x"/>
                                          </p:val>
                                        </p:tav>
                                        <p:tav tm="100000">
                                          <p:val>
                                            <p:strVal val="#ppt_x"/>
                                          </p:val>
                                        </p:tav>
                                      </p:tavLst>
                                    </p:anim>
                                    <p:anim calcmode="lin" valueType="num">
                                      <p:cBhvr>
                                        <p:cTn id="28" dur="1000" fill="hold"/>
                                        <p:tgtEl>
                                          <p:spTgt spid="6247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2478"/>
                                        </p:tgtEl>
                                        <p:attrNameLst>
                                          <p:attrName>style.visibility</p:attrName>
                                        </p:attrNameLst>
                                      </p:cBhvr>
                                      <p:to>
                                        <p:strVal val="visible"/>
                                      </p:to>
                                    </p:set>
                                    <p:animEffect transition="in" filter="fade">
                                      <p:cBhvr>
                                        <p:cTn id="33" dur="1000"/>
                                        <p:tgtEl>
                                          <p:spTgt spid="62478"/>
                                        </p:tgtEl>
                                      </p:cBhvr>
                                    </p:animEffect>
                                    <p:anim calcmode="lin" valueType="num">
                                      <p:cBhvr>
                                        <p:cTn id="34" dur="1000" fill="hold"/>
                                        <p:tgtEl>
                                          <p:spTgt spid="62478"/>
                                        </p:tgtEl>
                                        <p:attrNameLst>
                                          <p:attrName>ppt_x</p:attrName>
                                        </p:attrNameLst>
                                      </p:cBhvr>
                                      <p:tavLst>
                                        <p:tav tm="0">
                                          <p:val>
                                            <p:strVal val="#ppt_x"/>
                                          </p:val>
                                        </p:tav>
                                        <p:tav tm="100000">
                                          <p:val>
                                            <p:strVal val="#ppt_x"/>
                                          </p:val>
                                        </p:tav>
                                      </p:tavLst>
                                    </p:anim>
                                    <p:anim calcmode="lin" valueType="num">
                                      <p:cBhvr>
                                        <p:cTn id="35" dur="1000" fill="hold"/>
                                        <p:tgtEl>
                                          <p:spTgt spid="6247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2480"/>
                                        </p:tgtEl>
                                        <p:attrNameLst>
                                          <p:attrName>style.visibility</p:attrName>
                                        </p:attrNameLst>
                                      </p:cBhvr>
                                      <p:to>
                                        <p:strVal val="visible"/>
                                      </p:to>
                                    </p:set>
                                    <p:animEffect transition="in" filter="fade">
                                      <p:cBhvr>
                                        <p:cTn id="40" dur="1000"/>
                                        <p:tgtEl>
                                          <p:spTgt spid="62480"/>
                                        </p:tgtEl>
                                      </p:cBhvr>
                                    </p:animEffect>
                                    <p:anim calcmode="lin" valueType="num">
                                      <p:cBhvr>
                                        <p:cTn id="41" dur="1000" fill="hold"/>
                                        <p:tgtEl>
                                          <p:spTgt spid="62480"/>
                                        </p:tgtEl>
                                        <p:attrNameLst>
                                          <p:attrName>ppt_x</p:attrName>
                                        </p:attrNameLst>
                                      </p:cBhvr>
                                      <p:tavLst>
                                        <p:tav tm="0">
                                          <p:val>
                                            <p:strVal val="#ppt_x"/>
                                          </p:val>
                                        </p:tav>
                                        <p:tav tm="100000">
                                          <p:val>
                                            <p:strVal val="#ppt_x"/>
                                          </p:val>
                                        </p:tav>
                                      </p:tavLst>
                                    </p:anim>
                                    <p:anim calcmode="lin" valueType="num">
                                      <p:cBhvr>
                                        <p:cTn id="42" dur="1000" fill="hold"/>
                                        <p:tgtEl>
                                          <p:spTgt spid="624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2477" grpId="0" animBg="1"/>
      <p:bldP spid="62478" grpId="0" animBg="1"/>
      <p:bldP spid="62479" grpId="0" animBg="1"/>
      <p:bldP spid="62480"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562998">
            <a:off x="3696600" y="2194560"/>
            <a:ext cx="1827817" cy="182857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62477" name="TextBox 2"/>
          <p:cNvSpPr txBox="1">
            <a:spLocks noChangeArrowheads="1"/>
          </p:cNvSpPr>
          <p:nvPr/>
        </p:nvSpPr>
        <p:spPr bwMode="auto">
          <a:xfrm>
            <a:off x="3165600" y="1371600"/>
            <a:ext cx="2854200" cy="369332"/>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ALAM KO NA YAN</a:t>
            </a:r>
            <a:endParaRPr lang="en-US" dirty="0"/>
          </a:p>
        </p:txBody>
      </p:sp>
      <p:sp>
        <p:nvSpPr>
          <p:cNvPr id="62478" name="TextBox 8"/>
          <p:cNvSpPr txBox="1">
            <a:spLocks noChangeArrowheads="1"/>
          </p:cNvSpPr>
          <p:nvPr/>
        </p:nvSpPr>
        <p:spPr bwMode="auto">
          <a:xfrm>
            <a:off x="3622800" y="4495800"/>
            <a:ext cx="2092200"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ANG DAMING</a:t>
            </a:r>
          </a:p>
          <a:p>
            <a:pPr algn="ctr" eaLnBrk="1" hangingPunct="1"/>
            <a:r>
              <a:rPr lang="en-US" dirty="0" smtClean="0"/>
              <a:t>NAHULI</a:t>
            </a:r>
            <a:endParaRPr lang="en-US" dirty="0"/>
          </a:p>
        </p:txBody>
      </p:sp>
      <p:sp>
        <p:nvSpPr>
          <p:cNvPr id="62479" name="TextBox 11"/>
          <p:cNvSpPr txBox="1">
            <a:spLocks noChangeArrowheads="1"/>
          </p:cNvSpPr>
          <p:nvPr/>
        </p:nvSpPr>
        <p:spPr bwMode="auto">
          <a:xfrm>
            <a:off x="1066800" y="2667000"/>
            <a:ext cx="2184654"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COMMUNICATIONFIREPOWER</a:t>
            </a:r>
          </a:p>
          <a:p>
            <a:pPr algn="ctr" eaLnBrk="1" hangingPunct="1"/>
            <a:r>
              <a:rPr lang="en-US" dirty="0" smtClean="0"/>
              <a:t>MOBILITY</a:t>
            </a:r>
          </a:p>
        </p:txBody>
      </p:sp>
      <p:sp>
        <p:nvSpPr>
          <p:cNvPr id="62480" name="TextBox 14"/>
          <p:cNvSpPr txBox="1">
            <a:spLocks noChangeArrowheads="1"/>
          </p:cNvSpPr>
          <p:nvPr/>
        </p:nvSpPr>
        <p:spPr bwMode="auto">
          <a:xfrm>
            <a:off x="5945767" y="2683133"/>
            <a:ext cx="1663766"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t>THE END JUSTIFIES THE </a:t>
            </a:r>
            <a:r>
              <a:rPr lang="en-US" dirty="0" smtClean="0"/>
              <a:t>MEANS</a:t>
            </a:r>
            <a:endParaRPr lang="en-US" dirty="0"/>
          </a:p>
        </p:txBody>
      </p:sp>
      <p:sp>
        <p:nvSpPr>
          <p:cNvPr id="5" name="Rectangle 4"/>
          <p:cNvSpPr/>
          <p:nvPr/>
        </p:nvSpPr>
        <p:spPr>
          <a:xfrm>
            <a:off x="533400" y="5943600"/>
            <a:ext cx="8077200" cy="892552"/>
          </a:xfrm>
          <a:prstGeom prst="rect">
            <a:avLst/>
          </a:prstGeom>
        </p:spPr>
        <p:txBody>
          <a:bodyPr wrap="square">
            <a:spAutoFit/>
          </a:bodyPr>
          <a:lstStyle/>
          <a:p>
            <a:pPr lvl="0" algn="ctr">
              <a:buSzPct val="100000"/>
              <a:defRPr/>
            </a:pPr>
            <a:r>
              <a:rPr lang="en-US" sz="2600" b="1" kern="0" dirty="0" smtClean="0">
                <a:solidFill>
                  <a:prstClr val="black"/>
                </a:solidFill>
                <a:latin typeface="Arial" charset="0"/>
                <a:cs typeface="Arial"/>
              </a:rPr>
              <a:t>THE TYRANNY OF “BRUTE FORCE “</a:t>
            </a:r>
          </a:p>
          <a:p>
            <a:pPr lvl="0" algn="ctr">
              <a:buSzPct val="100000"/>
              <a:defRPr/>
            </a:pPr>
            <a:r>
              <a:rPr lang="en-US" sz="2600" b="1" kern="0" dirty="0" smtClean="0">
                <a:solidFill>
                  <a:prstClr val="black"/>
                </a:solidFill>
                <a:latin typeface="Arial" charset="0"/>
                <a:cs typeface="Arial"/>
              </a:rPr>
              <a:t>AND “NATIVE TALENT”</a:t>
            </a:r>
            <a:endParaRPr lang="en-US" sz="2600" b="1" kern="0" dirty="0">
              <a:solidFill>
                <a:prstClr val="black"/>
              </a:solidFill>
              <a:latin typeface="Arial" charset="0"/>
              <a:cs typeface="Arial"/>
            </a:endParaRPr>
          </a:p>
        </p:txBody>
      </p:sp>
      <p:sp>
        <p:nvSpPr>
          <p:cNvPr id="6" name="Rectangle 5"/>
          <p:cNvSpPr/>
          <p:nvPr/>
        </p:nvSpPr>
        <p:spPr>
          <a:xfrm>
            <a:off x="3581400" y="2590800"/>
            <a:ext cx="1981200" cy="1015663"/>
          </a:xfrm>
          <a:prstGeom prst="rect">
            <a:avLst/>
          </a:prstGeom>
        </p:spPr>
        <p:txBody>
          <a:bodyPr wrap="square">
            <a:spAutoFit/>
          </a:bodyPr>
          <a:lstStyle/>
          <a:p>
            <a:pPr lvl="0" algn="ctr">
              <a:defRPr/>
            </a:pPr>
            <a:r>
              <a:rPr lang="en-US" sz="2000" b="1" dirty="0">
                <a:solidFill>
                  <a:prstClr val="black"/>
                </a:solidFill>
                <a:latin typeface="Arial Narrow" pitchFamily="34" charset="0"/>
              </a:rPr>
              <a:t>MINDSET </a:t>
            </a:r>
          </a:p>
          <a:p>
            <a:pPr lvl="0" algn="ctr">
              <a:defRPr/>
            </a:pPr>
            <a:r>
              <a:rPr lang="en-US" sz="2000" b="1" dirty="0">
                <a:solidFill>
                  <a:prstClr val="black"/>
                </a:solidFill>
                <a:latin typeface="Arial Narrow" pitchFamily="34" charset="0"/>
              </a:rPr>
              <a:t>OF THE OLD </a:t>
            </a:r>
          </a:p>
          <a:p>
            <a:pPr lvl="0" algn="ctr">
              <a:defRPr/>
            </a:pPr>
            <a:r>
              <a:rPr lang="en-US" sz="2000" b="1" dirty="0">
                <a:solidFill>
                  <a:prstClr val="black"/>
                </a:solidFill>
                <a:latin typeface="Arial Narrow" pitchFamily="34" charset="0"/>
              </a:rPr>
              <a:t>CONVENTION</a:t>
            </a:r>
          </a:p>
        </p:txBody>
      </p:sp>
      <p:sp>
        <p:nvSpPr>
          <p:cNvPr id="14" name="Rectangle 13"/>
          <p:cNvSpPr/>
          <p:nvPr/>
        </p:nvSpPr>
        <p:spPr>
          <a:xfrm>
            <a:off x="1828800" y="228600"/>
            <a:ext cx="5660972"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Uncomfortable Realities  in the Security Industry</a:t>
            </a:r>
            <a:endParaRPr lang="en-US"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788834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477"/>
                                        </p:tgtEl>
                                        <p:attrNameLst>
                                          <p:attrName>style.visibility</p:attrName>
                                        </p:attrNameLst>
                                      </p:cBhvr>
                                      <p:to>
                                        <p:strVal val="visible"/>
                                      </p:to>
                                    </p:set>
                                    <p:animEffect transition="in" filter="fade">
                                      <p:cBhvr>
                                        <p:cTn id="19" dur="1000"/>
                                        <p:tgtEl>
                                          <p:spTgt spid="62477"/>
                                        </p:tgtEl>
                                      </p:cBhvr>
                                    </p:animEffect>
                                    <p:anim calcmode="lin" valueType="num">
                                      <p:cBhvr>
                                        <p:cTn id="20" dur="1000" fill="hold"/>
                                        <p:tgtEl>
                                          <p:spTgt spid="62477"/>
                                        </p:tgtEl>
                                        <p:attrNameLst>
                                          <p:attrName>ppt_x</p:attrName>
                                        </p:attrNameLst>
                                      </p:cBhvr>
                                      <p:tavLst>
                                        <p:tav tm="0">
                                          <p:val>
                                            <p:strVal val="#ppt_x"/>
                                          </p:val>
                                        </p:tav>
                                        <p:tav tm="100000">
                                          <p:val>
                                            <p:strVal val="#ppt_x"/>
                                          </p:val>
                                        </p:tav>
                                      </p:tavLst>
                                    </p:anim>
                                    <p:anim calcmode="lin" valueType="num">
                                      <p:cBhvr>
                                        <p:cTn id="21" dur="1000" fill="hold"/>
                                        <p:tgtEl>
                                          <p:spTgt spid="6247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2479"/>
                                        </p:tgtEl>
                                        <p:attrNameLst>
                                          <p:attrName>style.visibility</p:attrName>
                                        </p:attrNameLst>
                                      </p:cBhvr>
                                      <p:to>
                                        <p:strVal val="visible"/>
                                      </p:to>
                                    </p:set>
                                    <p:animEffect transition="in" filter="fade">
                                      <p:cBhvr>
                                        <p:cTn id="26" dur="1000"/>
                                        <p:tgtEl>
                                          <p:spTgt spid="62479"/>
                                        </p:tgtEl>
                                      </p:cBhvr>
                                    </p:animEffect>
                                    <p:anim calcmode="lin" valueType="num">
                                      <p:cBhvr>
                                        <p:cTn id="27" dur="1000" fill="hold"/>
                                        <p:tgtEl>
                                          <p:spTgt spid="62479"/>
                                        </p:tgtEl>
                                        <p:attrNameLst>
                                          <p:attrName>ppt_x</p:attrName>
                                        </p:attrNameLst>
                                      </p:cBhvr>
                                      <p:tavLst>
                                        <p:tav tm="0">
                                          <p:val>
                                            <p:strVal val="#ppt_x"/>
                                          </p:val>
                                        </p:tav>
                                        <p:tav tm="100000">
                                          <p:val>
                                            <p:strVal val="#ppt_x"/>
                                          </p:val>
                                        </p:tav>
                                      </p:tavLst>
                                    </p:anim>
                                    <p:anim calcmode="lin" valueType="num">
                                      <p:cBhvr>
                                        <p:cTn id="28" dur="1000" fill="hold"/>
                                        <p:tgtEl>
                                          <p:spTgt spid="6247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2480"/>
                                        </p:tgtEl>
                                        <p:attrNameLst>
                                          <p:attrName>style.visibility</p:attrName>
                                        </p:attrNameLst>
                                      </p:cBhvr>
                                      <p:to>
                                        <p:strVal val="visible"/>
                                      </p:to>
                                    </p:set>
                                    <p:animEffect transition="in" filter="fade">
                                      <p:cBhvr>
                                        <p:cTn id="33" dur="1000"/>
                                        <p:tgtEl>
                                          <p:spTgt spid="62480"/>
                                        </p:tgtEl>
                                      </p:cBhvr>
                                    </p:animEffect>
                                    <p:anim calcmode="lin" valueType="num">
                                      <p:cBhvr>
                                        <p:cTn id="34" dur="1000" fill="hold"/>
                                        <p:tgtEl>
                                          <p:spTgt spid="62480"/>
                                        </p:tgtEl>
                                        <p:attrNameLst>
                                          <p:attrName>ppt_x</p:attrName>
                                        </p:attrNameLst>
                                      </p:cBhvr>
                                      <p:tavLst>
                                        <p:tav tm="0">
                                          <p:val>
                                            <p:strVal val="#ppt_x"/>
                                          </p:val>
                                        </p:tav>
                                        <p:tav tm="100000">
                                          <p:val>
                                            <p:strVal val="#ppt_x"/>
                                          </p:val>
                                        </p:tav>
                                      </p:tavLst>
                                    </p:anim>
                                    <p:anim calcmode="lin" valueType="num">
                                      <p:cBhvr>
                                        <p:cTn id="35" dur="1000" fill="hold"/>
                                        <p:tgtEl>
                                          <p:spTgt spid="6248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2478"/>
                                        </p:tgtEl>
                                        <p:attrNameLst>
                                          <p:attrName>style.visibility</p:attrName>
                                        </p:attrNameLst>
                                      </p:cBhvr>
                                      <p:to>
                                        <p:strVal val="visible"/>
                                      </p:to>
                                    </p:set>
                                    <p:animEffect transition="in" filter="fade">
                                      <p:cBhvr>
                                        <p:cTn id="40" dur="1000"/>
                                        <p:tgtEl>
                                          <p:spTgt spid="62478"/>
                                        </p:tgtEl>
                                      </p:cBhvr>
                                    </p:animEffect>
                                    <p:anim calcmode="lin" valueType="num">
                                      <p:cBhvr>
                                        <p:cTn id="41" dur="1000" fill="hold"/>
                                        <p:tgtEl>
                                          <p:spTgt spid="62478"/>
                                        </p:tgtEl>
                                        <p:attrNameLst>
                                          <p:attrName>ppt_x</p:attrName>
                                        </p:attrNameLst>
                                      </p:cBhvr>
                                      <p:tavLst>
                                        <p:tav tm="0">
                                          <p:val>
                                            <p:strVal val="#ppt_x"/>
                                          </p:val>
                                        </p:tav>
                                        <p:tav tm="100000">
                                          <p:val>
                                            <p:strVal val="#ppt_x"/>
                                          </p:val>
                                        </p:tav>
                                      </p:tavLst>
                                    </p:anim>
                                    <p:anim calcmode="lin" valueType="num">
                                      <p:cBhvr>
                                        <p:cTn id="42" dur="1000" fill="hold"/>
                                        <p:tgtEl>
                                          <p:spTgt spid="62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2477" grpId="0" animBg="1"/>
      <p:bldP spid="62478" grpId="0" animBg="1"/>
      <p:bldP spid="62479" grpId="0" animBg="1"/>
      <p:bldP spid="62480"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562998">
            <a:off x="3696600" y="2568925"/>
            <a:ext cx="1827817" cy="182857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62477" name="TextBox 2"/>
          <p:cNvSpPr txBox="1">
            <a:spLocks noChangeArrowheads="1"/>
          </p:cNvSpPr>
          <p:nvPr/>
        </p:nvSpPr>
        <p:spPr bwMode="auto">
          <a:xfrm>
            <a:off x="2743200" y="1447800"/>
            <a:ext cx="3810000"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FLAWED AND ONEROUS CONTRACT</a:t>
            </a:r>
            <a:endParaRPr lang="en-US" dirty="0"/>
          </a:p>
        </p:txBody>
      </p:sp>
      <p:sp>
        <p:nvSpPr>
          <p:cNvPr id="62478" name="TextBox 8"/>
          <p:cNvSpPr txBox="1">
            <a:spLocks noChangeArrowheads="1"/>
          </p:cNvSpPr>
          <p:nvPr/>
        </p:nvSpPr>
        <p:spPr bwMode="auto">
          <a:xfrm>
            <a:off x="3309261" y="4886000"/>
            <a:ext cx="2710539"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NO RESOURCE FOR OPERATING POLICIES </a:t>
            </a:r>
          </a:p>
          <a:p>
            <a:pPr algn="ctr" eaLnBrk="1" hangingPunct="1"/>
            <a:r>
              <a:rPr lang="en-US" dirty="0" smtClean="0"/>
              <a:t>AND PROCEDURE</a:t>
            </a:r>
            <a:endParaRPr lang="en-US" dirty="0"/>
          </a:p>
        </p:txBody>
      </p:sp>
      <p:sp>
        <p:nvSpPr>
          <p:cNvPr id="62479" name="TextBox 11"/>
          <p:cNvSpPr txBox="1">
            <a:spLocks noChangeArrowheads="1"/>
          </p:cNvSpPr>
          <p:nvPr/>
        </p:nvSpPr>
        <p:spPr bwMode="auto">
          <a:xfrm>
            <a:off x="1447800" y="3048000"/>
            <a:ext cx="1803654"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a:t>PASSING OF </a:t>
            </a:r>
          </a:p>
          <a:p>
            <a:pPr algn="ctr" eaLnBrk="1" hangingPunct="1"/>
            <a:r>
              <a:rPr lang="en-US" dirty="0" smtClean="0"/>
              <a:t>FLAWED PDRS</a:t>
            </a:r>
          </a:p>
        </p:txBody>
      </p:sp>
      <p:sp>
        <p:nvSpPr>
          <p:cNvPr id="62480" name="TextBox 14"/>
          <p:cNvSpPr txBox="1">
            <a:spLocks noChangeArrowheads="1"/>
          </p:cNvSpPr>
          <p:nvPr/>
        </p:nvSpPr>
        <p:spPr bwMode="auto">
          <a:xfrm>
            <a:off x="5913085" y="3039070"/>
            <a:ext cx="1663766" cy="92333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NO SERVICE </a:t>
            </a:r>
          </a:p>
          <a:p>
            <a:pPr algn="ctr" eaLnBrk="1" hangingPunct="1"/>
            <a:r>
              <a:rPr lang="en-US" dirty="0" smtClean="0"/>
              <a:t>LEVEL AGREEMENT</a:t>
            </a:r>
            <a:endParaRPr lang="en-US" dirty="0"/>
          </a:p>
        </p:txBody>
      </p:sp>
      <p:sp>
        <p:nvSpPr>
          <p:cNvPr id="5" name="Rectangle 4"/>
          <p:cNvSpPr/>
          <p:nvPr/>
        </p:nvSpPr>
        <p:spPr>
          <a:xfrm>
            <a:off x="533400" y="6103152"/>
            <a:ext cx="8077200" cy="452432"/>
          </a:xfrm>
          <a:prstGeom prst="rect">
            <a:avLst/>
          </a:prstGeom>
        </p:spPr>
        <p:txBody>
          <a:bodyPr wrap="square">
            <a:spAutoFit/>
          </a:bodyPr>
          <a:lstStyle/>
          <a:p>
            <a:pPr lvl="0" algn="ctr">
              <a:lnSpc>
                <a:spcPct val="90000"/>
              </a:lnSpc>
              <a:spcAft>
                <a:spcPts val="1800"/>
              </a:spcAft>
              <a:buSzPct val="100000"/>
              <a:defRPr/>
            </a:pPr>
            <a:r>
              <a:rPr lang="en-US" sz="2600" b="1" kern="0" dirty="0" smtClean="0">
                <a:solidFill>
                  <a:prstClr val="black"/>
                </a:solidFill>
                <a:latin typeface="Arial" charset="0"/>
                <a:cs typeface="Arial"/>
              </a:rPr>
              <a:t>THE TYRANNY OF THE “VAULT FILES”</a:t>
            </a:r>
            <a:endParaRPr lang="en-US" sz="2600" b="1" kern="0" dirty="0">
              <a:solidFill>
                <a:prstClr val="black"/>
              </a:solidFill>
              <a:latin typeface="Arial" charset="0"/>
              <a:cs typeface="Arial"/>
            </a:endParaRPr>
          </a:p>
        </p:txBody>
      </p:sp>
      <p:sp>
        <p:nvSpPr>
          <p:cNvPr id="6" name="Rectangle 5"/>
          <p:cNvSpPr/>
          <p:nvPr/>
        </p:nvSpPr>
        <p:spPr>
          <a:xfrm>
            <a:off x="3581400" y="2921169"/>
            <a:ext cx="1981200" cy="1015663"/>
          </a:xfrm>
          <a:prstGeom prst="rect">
            <a:avLst/>
          </a:prstGeom>
        </p:spPr>
        <p:txBody>
          <a:bodyPr wrap="square">
            <a:spAutoFit/>
          </a:bodyPr>
          <a:lstStyle/>
          <a:p>
            <a:pPr lvl="0" algn="ctr">
              <a:defRPr/>
            </a:pPr>
            <a:r>
              <a:rPr lang="en-US" sz="2000" b="1" dirty="0">
                <a:solidFill>
                  <a:prstClr val="black"/>
                </a:solidFill>
                <a:latin typeface="Arial Narrow" pitchFamily="34" charset="0"/>
              </a:rPr>
              <a:t>MINDSET </a:t>
            </a:r>
          </a:p>
          <a:p>
            <a:pPr lvl="0" algn="ctr">
              <a:defRPr/>
            </a:pPr>
            <a:r>
              <a:rPr lang="en-US" sz="2000" b="1" dirty="0">
                <a:solidFill>
                  <a:prstClr val="black"/>
                </a:solidFill>
                <a:latin typeface="Arial Narrow" pitchFamily="34" charset="0"/>
              </a:rPr>
              <a:t>OF THE OLD </a:t>
            </a:r>
          </a:p>
          <a:p>
            <a:pPr lvl="0" algn="ctr">
              <a:defRPr/>
            </a:pPr>
            <a:r>
              <a:rPr lang="en-US" sz="2000" b="1" dirty="0">
                <a:solidFill>
                  <a:prstClr val="black"/>
                </a:solidFill>
                <a:latin typeface="Arial Narrow" pitchFamily="34" charset="0"/>
              </a:rPr>
              <a:t>CONVENTION</a:t>
            </a:r>
          </a:p>
        </p:txBody>
      </p:sp>
      <p:sp>
        <p:nvSpPr>
          <p:cNvPr id="14" name="Rectangle 13"/>
          <p:cNvSpPr/>
          <p:nvPr/>
        </p:nvSpPr>
        <p:spPr>
          <a:xfrm>
            <a:off x="1828800" y="228600"/>
            <a:ext cx="5660972"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Uncomfortable Realities  in the Security Industry</a:t>
            </a:r>
            <a:endParaRPr lang="en-US"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66708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477"/>
                                        </p:tgtEl>
                                        <p:attrNameLst>
                                          <p:attrName>style.visibility</p:attrName>
                                        </p:attrNameLst>
                                      </p:cBhvr>
                                      <p:to>
                                        <p:strVal val="visible"/>
                                      </p:to>
                                    </p:set>
                                    <p:animEffect transition="in" filter="fade">
                                      <p:cBhvr>
                                        <p:cTn id="19" dur="1000"/>
                                        <p:tgtEl>
                                          <p:spTgt spid="62477"/>
                                        </p:tgtEl>
                                      </p:cBhvr>
                                    </p:animEffect>
                                    <p:anim calcmode="lin" valueType="num">
                                      <p:cBhvr>
                                        <p:cTn id="20" dur="1000" fill="hold"/>
                                        <p:tgtEl>
                                          <p:spTgt spid="62477"/>
                                        </p:tgtEl>
                                        <p:attrNameLst>
                                          <p:attrName>ppt_x</p:attrName>
                                        </p:attrNameLst>
                                      </p:cBhvr>
                                      <p:tavLst>
                                        <p:tav tm="0">
                                          <p:val>
                                            <p:strVal val="#ppt_x"/>
                                          </p:val>
                                        </p:tav>
                                        <p:tav tm="100000">
                                          <p:val>
                                            <p:strVal val="#ppt_x"/>
                                          </p:val>
                                        </p:tav>
                                      </p:tavLst>
                                    </p:anim>
                                    <p:anim calcmode="lin" valueType="num">
                                      <p:cBhvr>
                                        <p:cTn id="21" dur="1000" fill="hold"/>
                                        <p:tgtEl>
                                          <p:spTgt spid="6247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2479"/>
                                        </p:tgtEl>
                                        <p:attrNameLst>
                                          <p:attrName>style.visibility</p:attrName>
                                        </p:attrNameLst>
                                      </p:cBhvr>
                                      <p:to>
                                        <p:strVal val="visible"/>
                                      </p:to>
                                    </p:set>
                                    <p:animEffect transition="in" filter="fade">
                                      <p:cBhvr>
                                        <p:cTn id="26" dur="1000"/>
                                        <p:tgtEl>
                                          <p:spTgt spid="62479"/>
                                        </p:tgtEl>
                                      </p:cBhvr>
                                    </p:animEffect>
                                    <p:anim calcmode="lin" valueType="num">
                                      <p:cBhvr>
                                        <p:cTn id="27" dur="1000" fill="hold"/>
                                        <p:tgtEl>
                                          <p:spTgt spid="62479"/>
                                        </p:tgtEl>
                                        <p:attrNameLst>
                                          <p:attrName>ppt_x</p:attrName>
                                        </p:attrNameLst>
                                      </p:cBhvr>
                                      <p:tavLst>
                                        <p:tav tm="0">
                                          <p:val>
                                            <p:strVal val="#ppt_x"/>
                                          </p:val>
                                        </p:tav>
                                        <p:tav tm="100000">
                                          <p:val>
                                            <p:strVal val="#ppt_x"/>
                                          </p:val>
                                        </p:tav>
                                      </p:tavLst>
                                    </p:anim>
                                    <p:anim calcmode="lin" valueType="num">
                                      <p:cBhvr>
                                        <p:cTn id="28" dur="1000" fill="hold"/>
                                        <p:tgtEl>
                                          <p:spTgt spid="6247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2480"/>
                                        </p:tgtEl>
                                        <p:attrNameLst>
                                          <p:attrName>style.visibility</p:attrName>
                                        </p:attrNameLst>
                                      </p:cBhvr>
                                      <p:to>
                                        <p:strVal val="visible"/>
                                      </p:to>
                                    </p:set>
                                    <p:animEffect transition="in" filter="fade">
                                      <p:cBhvr>
                                        <p:cTn id="33" dur="1000"/>
                                        <p:tgtEl>
                                          <p:spTgt spid="62480"/>
                                        </p:tgtEl>
                                      </p:cBhvr>
                                    </p:animEffect>
                                    <p:anim calcmode="lin" valueType="num">
                                      <p:cBhvr>
                                        <p:cTn id="34" dur="1000" fill="hold"/>
                                        <p:tgtEl>
                                          <p:spTgt spid="62480"/>
                                        </p:tgtEl>
                                        <p:attrNameLst>
                                          <p:attrName>ppt_x</p:attrName>
                                        </p:attrNameLst>
                                      </p:cBhvr>
                                      <p:tavLst>
                                        <p:tav tm="0">
                                          <p:val>
                                            <p:strVal val="#ppt_x"/>
                                          </p:val>
                                        </p:tav>
                                        <p:tav tm="100000">
                                          <p:val>
                                            <p:strVal val="#ppt_x"/>
                                          </p:val>
                                        </p:tav>
                                      </p:tavLst>
                                    </p:anim>
                                    <p:anim calcmode="lin" valueType="num">
                                      <p:cBhvr>
                                        <p:cTn id="35" dur="1000" fill="hold"/>
                                        <p:tgtEl>
                                          <p:spTgt spid="6248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2478"/>
                                        </p:tgtEl>
                                        <p:attrNameLst>
                                          <p:attrName>style.visibility</p:attrName>
                                        </p:attrNameLst>
                                      </p:cBhvr>
                                      <p:to>
                                        <p:strVal val="visible"/>
                                      </p:to>
                                    </p:set>
                                    <p:animEffect transition="in" filter="fade">
                                      <p:cBhvr>
                                        <p:cTn id="40" dur="1000"/>
                                        <p:tgtEl>
                                          <p:spTgt spid="62478"/>
                                        </p:tgtEl>
                                      </p:cBhvr>
                                    </p:animEffect>
                                    <p:anim calcmode="lin" valueType="num">
                                      <p:cBhvr>
                                        <p:cTn id="41" dur="1000" fill="hold"/>
                                        <p:tgtEl>
                                          <p:spTgt spid="62478"/>
                                        </p:tgtEl>
                                        <p:attrNameLst>
                                          <p:attrName>ppt_x</p:attrName>
                                        </p:attrNameLst>
                                      </p:cBhvr>
                                      <p:tavLst>
                                        <p:tav tm="0">
                                          <p:val>
                                            <p:strVal val="#ppt_x"/>
                                          </p:val>
                                        </p:tav>
                                        <p:tav tm="100000">
                                          <p:val>
                                            <p:strVal val="#ppt_x"/>
                                          </p:val>
                                        </p:tav>
                                      </p:tavLst>
                                    </p:anim>
                                    <p:anim calcmode="lin" valueType="num">
                                      <p:cBhvr>
                                        <p:cTn id="42" dur="1000" fill="hold"/>
                                        <p:tgtEl>
                                          <p:spTgt spid="62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2477" grpId="0" animBg="1"/>
      <p:bldP spid="62478" grpId="0" animBg="1"/>
      <p:bldP spid="62479" grpId="0" animBg="1"/>
      <p:bldP spid="62480"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1002006"/>
              </p:ext>
            </p:extLst>
          </p:nvPr>
        </p:nvGraphicFramePr>
        <p:xfrm>
          <a:off x="381000" y="3276600"/>
          <a:ext cx="8305800" cy="3200400"/>
        </p:xfrm>
        <a:graphic>
          <a:graphicData uri="http://schemas.openxmlformats.org/drawingml/2006/table">
            <a:tbl>
              <a:tblPr firstRow="1" bandRow="1">
                <a:tableStyleId>{5C22544A-7EE6-4342-B048-85BDC9FD1C3A}</a:tableStyleId>
              </a:tblPr>
              <a:tblGrid>
                <a:gridCol w="518719"/>
                <a:gridCol w="1185644"/>
                <a:gridCol w="505437"/>
                <a:gridCol w="3657600"/>
                <a:gridCol w="2438400"/>
              </a:tblGrid>
              <a:tr h="800100">
                <a:tc rowSpan="4">
                  <a:txBody>
                    <a:bodyPr/>
                    <a:lstStyle/>
                    <a:p>
                      <a:pPr algn="ctr"/>
                      <a:r>
                        <a:rPr lang="en-US" b="1" dirty="0" smtClean="0">
                          <a:solidFill>
                            <a:schemeClr val="tx1"/>
                          </a:solidFill>
                          <a:latin typeface="Arial" pitchFamily="34" charset="0"/>
                          <a:cs typeface="Arial" pitchFamily="34" charset="0"/>
                        </a:rPr>
                        <a:t>P</a:t>
                      </a:r>
                    </a:p>
                    <a:p>
                      <a:pPr algn="ctr"/>
                      <a:r>
                        <a:rPr lang="en-US" b="1" dirty="0" smtClean="0">
                          <a:solidFill>
                            <a:schemeClr val="tx1"/>
                          </a:solidFill>
                          <a:latin typeface="Arial" pitchFamily="34" charset="0"/>
                          <a:cs typeface="Arial" pitchFamily="34" charset="0"/>
                        </a:rPr>
                        <a:t>R</a:t>
                      </a:r>
                    </a:p>
                    <a:p>
                      <a:pPr algn="ctr"/>
                      <a:r>
                        <a:rPr lang="en-US" b="1" dirty="0" smtClean="0">
                          <a:solidFill>
                            <a:schemeClr val="tx1"/>
                          </a:solidFill>
                          <a:latin typeface="Arial" pitchFamily="34" charset="0"/>
                          <a:cs typeface="Arial" pitchFamily="34" charset="0"/>
                        </a:rPr>
                        <a:t>E</a:t>
                      </a:r>
                    </a:p>
                    <a:p>
                      <a:pPr marL="0" indent="0" algn="ctr">
                        <a:buFontTx/>
                        <a:buNone/>
                      </a:pPr>
                      <a:r>
                        <a:rPr lang="en-US" b="1" baseline="0" dirty="0" smtClean="0">
                          <a:solidFill>
                            <a:schemeClr val="tx1"/>
                          </a:solidFill>
                          <a:latin typeface="Arial" pitchFamily="34" charset="0"/>
                          <a:cs typeface="Arial" pitchFamily="34" charset="0"/>
                        </a:rPr>
                        <a:t>-</a:t>
                      </a:r>
                    </a:p>
                    <a:p>
                      <a:pPr marL="0" indent="0" algn="ctr">
                        <a:buFontTx/>
                        <a:buNone/>
                      </a:pPr>
                      <a:r>
                        <a:rPr lang="en-US" b="1" baseline="0" dirty="0" smtClean="0">
                          <a:solidFill>
                            <a:schemeClr val="tx1"/>
                          </a:solidFill>
                          <a:latin typeface="Arial" pitchFamily="34" charset="0"/>
                          <a:cs typeface="Arial" pitchFamily="34" charset="0"/>
                        </a:rPr>
                        <a:t>S</a:t>
                      </a:r>
                    </a:p>
                    <a:p>
                      <a:pPr marL="0" indent="0" algn="ctr">
                        <a:buFontTx/>
                        <a:buNone/>
                      </a:pPr>
                      <a:r>
                        <a:rPr lang="en-US" b="1" baseline="0" dirty="0" smtClean="0">
                          <a:solidFill>
                            <a:schemeClr val="tx1"/>
                          </a:solidFill>
                          <a:latin typeface="Arial" pitchFamily="34" charset="0"/>
                          <a:cs typeface="Arial" pitchFamily="34" charset="0"/>
                        </a:rPr>
                        <a:t>C</a:t>
                      </a:r>
                    </a:p>
                    <a:p>
                      <a:pPr marL="0" indent="0" algn="ctr">
                        <a:buFontTx/>
                        <a:buNone/>
                      </a:pPr>
                      <a:r>
                        <a:rPr lang="en-US" b="1" baseline="0" dirty="0" smtClean="0">
                          <a:solidFill>
                            <a:schemeClr val="tx1"/>
                          </a:solidFill>
                          <a:latin typeface="Arial" pitchFamily="34" charset="0"/>
                          <a:cs typeface="Arial" pitchFamily="34" charset="0"/>
                        </a:rPr>
                        <a:t>HOO</a:t>
                      </a:r>
                    </a:p>
                    <a:p>
                      <a:pPr marL="0" indent="0" algn="ctr">
                        <a:buFontTx/>
                        <a:buNone/>
                      </a:pPr>
                      <a:r>
                        <a:rPr lang="en-US" b="1" baseline="0" dirty="0" smtClean="0">
                          <a:solidFill>
                            <a:schemeClr val="tx1"/>
                          </a:solidFill>
                          <a:latin typeface="Arial" pitchFamily="34" charset="0"/>
                          <a:cs typeface="Arial"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4">
                  <a:txBody>
                    <a:bodyPr/>
                    <a:lstStyle/>
                    <a:p>
                      <a:pPr algn="ctr"/>
                      <a:r>
                        <a:rPr lang="en-US" b="1" dirty="0" smtClean="0">
                          <a:solidFill>
                            <a:schemeClr val="tx1"/>
                          </a:solidFill>
                          <a:latin typeface="Arial" pitchFamily="34" charset="0"/>
                          <a:cs typeface="Arial" pitchFamily="34" charset="0"/>
                        </a:rPr>
                        <a:t>P</a:t>
                      </a:r>
                    </a:p>
                    <a:p>
                      <a:pPr algn="ctr"/>
                      <a:r>
                        <a:rPr lang="en-US" b="1" dirty="0" smtClean="0">
                          <a:solidFill>
                            <a:schemeClr val="tx1"/>
                          </a:solidFill>
                          <a:latin typeface="Arial" pitchFamily="34" charset="0"/>
                          <a:cs typeface="Arial" pitchFamily="34" charset="0"/>
                        </a:rPr>
                        <a:t>R</a:t>
                      </a:r>
                    </a:p>
                    <a:p>
                      <a:pPr algn="ctr"/>
                      <a:r>
                        <a:rPr lang="en-US" b="1" dirty="0" smtClean="0">
                          <a:solidFill>
                            <a:schemeClr val="tx1"/>
                          </a:solidFill>
                          <a:latin typeface="Arial" pitchFamily="34" charset="0"/>
                          <a:cs typeface="Arial" pitchFamily="34" charset="0"/>
                        </a:rPr>
                        <a:t>E</a:t>
                      </a:r>
                    </a:p>
                    <a:p>
                      <a:pPr algn="ctr"/>
                      <a:r>
                        <a:rPr lang="en-US" b="1" dirty="0" smtClean="0">
                          <a:solidFill>
                            <a:schemeClr val="tx1"/>
                          </a:solidFill>
                          <a:latin typeface="Arial" pitchFamily="34" charset="0"/>
                          <a:cs typeface="Arial" pitchFamily="34" charset="0"/>
                        </a:rPr>
                        <a:t>P </a:t>
                      </a:r>
                    </a:p>
                    <a:p>
                      <a:pPr algn="ctr"/>
                      <a:r>
                        <a:rPr lang="en-US" b="1" dirty="0" smtClean="0">
                          <a:solidFill>
                            <a:schemeClr val="tx1"/>
                          </a:solidFill>
                          <a:latin typeface="Arial" pitchFamily="34" charset="0"/>
                          <a:cs typeface="Arial" pitchFamily="34" charset="0"/>
                        </a:rPr>
                        <a:t>-</a:t>
                      </a:r>
                    </a:p>
                    <a:p>
                      <a:pPr algn="ctr"/>
                      <a:r>
                        <a:rPr lang="en-US" b="1" dirty="0" smtClean="0">
                          <a:solidFill>
                            <a:schemeClr val="tx1"/>
                          </a:solidFill>
                          <a:latin typeface="Arial" pitchFamily="34" charset="0"/>
                          <a:cs typeface="Arial" pitchFamily="34" charset="0"/>
                        </a:rPr>
                        <a:t>S</a:t>
                      </a:r>
                    </a:p>
                    <a:p>
                      <a:pPr algn="ctr"/>
                      <a:r>
                        <a:rPr lang="en-US" b="1" dirty="0" smtClean="0">
                          <a:solidFill>
                            <a:schemeClr val="tx1"/>
                          </a:solidFill>
                          <a:latin typeface="Arial" pitchFamily="34" charset="0"/>
                          <a:cs typeface="Arial" pitchFamily="34" charset="0"/>
                        </a:rPr>
                        <a:t>C</a:t>
                      </a:r>
                    </a:p>
                    <a:p>
                      <a:pPr algn="ctr"/>
                      <a:r>
                        <a:rPr lang="en-US" b="1" dirty="0" smtClean="0">
                          <a:solidFill>
                            <a:schemeClr val="tx1"/>
                          </a:solidFill>
                          <a:latin typeface="Arial" pitchFamily="34" charset="0"/>
                          <a:cs typeface="Arial" pitchFamily="34" charset="0"/>
                        </a:rPr>
                        <a:t>H</a:t>
                      </a:r>
                    </a:p>
                    <a:p>
                      <a:pPr algn="ctr"/>
                      <a:r>
                        <a:rPr lang="en-US" b="1" dirty="0" smtClean="0">
                          <a:solidFill>
                            <a:schemeClr val="tx1"/>
                          </a:solidFill>
                          <a:latin typeface="Arial" pitchFamily="34" charset="0"/>
                          <a:cs typeface="Arial" pitchFamily="34" charset="0"/>
                        </a:rPr>
                        <a:t>O</a:t>
                      </a:r>
                    </a:p>
                    <a:p>
                      <a:pPr algn="ctr"/>
                      <a:r>
                        <a:rPr lang="en-US" b="1" dirty="0" smtClean="0">
                          <a:solidFill>
                            <a:schemeClr val="tx1"/>
                          </a:solidFill>
                          <a:latin typeface="Arial" pitchFamily="34" charset="0"/>
                          <a:cs typeface="Arial" pitchFamily="34" charset="0"/>
                        </a:rPr>
                        <a:t>O</a:t>
                      </a:r>
                    </a:p>
                    <a:p>
                      <a:pPr algn="ctr"/>
                      <a:r>
                        <a:rPr lang="en-US" b="1" dirty="0" smtClean="0">
                          <a:solidFill>
                            <a:schemeClr val="tx1"/>
                          </a:solidFill>
                          <a:latin typeface="Arial" pitchFamily="34" charset="0"/>
                          <a:cs typeface="Arial" pitchFamily="34" charset="0"/>
                        </a:rPr>
                        <a:t>L</a:t>
                      </a:r>
                      <a:endParaRPr lang="en-PH"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4">
                  <a:txBody>
                    <a:bodyPr/>
                    <a:lstStyle/>
                    <a:p>
                      <a:pPr algn="ctr"/>
                      <a:r>
                        <a:rPr lang="en-US" sz="2000" b="1" dirty="0" smtClean="0">
                          <a:solidFill>
                            <a:schemeClr val="tx1"/>
                          </a:solidFill>
                          <a:latin typeface="Arial" pitchFamily="34" charset="0"/>
                          <a:cs typeface="Arial" pitchFamily="34" charset="0"/>
                        </a:rPr>
                        <a:t>PMA</a:t>
                      </a:r>
                      <a:endParaRPr lang="en-PH" sz="20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latin typeface="Arial" pitchFamily="34" charset="0"/>
                          <a:cs typeface="Arial" pitchFamily="34" charset="0"/>
                        </a:rPr>
                        <a:t>POLICE</a:t>
                      </a:r>
                      <a:endParaRPr lang="en-PH" sz="2400" b="1" dirty="0">
                        <a:solidFill>
                          <a:schemeClr val="bg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4">
                  <a:txBody>
                    <a:bodyPr/>
                    <a:lstStyle/>
                    <a:p>
                      <a:pPr algn="ctr"/>
                      <a:r>
                        <a:rPr lang="en-US" b="1" dirty="0" smtClean="0">
                          <a:solidFill>
                            <a:schemeClr val="bg1"/>
                          </a:solidFill>
                          <a:latin typeface="Arial" pitchFamily="34" charset="0"/>
                          <a:cs typeface="Arial" pitchFamily="34" charset="0"/>
                        </a:rPr>
                        <a:t>RETIREMENT</a:t>
                      </a:r>
                      <a:endParaRPr lang="en-US" b="1" baseline="0" dirty="0" smtClean="0">
                        <a:solidFill>
                          <a:schemeClr val="bg1"/>
                        </a:solidFill>
                        <a:latin typeface="Arial" pitchFamily="34" charset="0"/>
                        <a:cs typeface="Arial" pitchFamily="34" charset="0"/>
                      </a:endParaRPr>
                    </a:p>
                    <a:p>
                      <a:pPr algn="ctr"/>
                      <a:r>
                        <a:rPr lang="en-US" b="1" baseline="0" dirty="0" smtClean="0">
                          <a:solidFill>
                            <a:schemeClr val="bg1"/>
                          </a:solidFill>
                          <a:latin typeface="Arial" pitchFamily="34" charset="0"/>
                          <a:cs typeface="Arial" pitchFamily="34" charset="0"/>
                        </a:rPr>
                        <a:t>GOLF</a:t>
                      </a:r>
                    </a:p>
                    <a:p>
                      <a:pPr algn="ctr"/>
                      <a:r>
                        <a:rPr lang="en-US" b="1" baseline="0" dirty="0" smtClean="0">
                          <a:solidFill>
                            <a:schemeClr val="bg1"/>
                          </a:solidFill>
                          <a:latin typeface="Arial" pitchFamily="34" charset="0"/>
                          <a:cs typeface="Arial" pitchFamily="34" charset="0"/>
                        </a:rPr>
                        <a:t>TRAVEL</a:t>
                      </a:r>
                    </a:p>
                    <a:p>
                      <a:pPr algn="ctr"/>
                      <a:r>
                        <a:rPr lang="en-US" b="1" baseline="0" dirty="0" smtClean="0">
                          <a:solidFill>
                            <a:schemeClr val="bg1"/>
                          </a:solidFill>
                          <a:latin typeface="Arial" pitchFamily="34" charset="0"/>
                          <a:cs typeface="Arial" pitchFamily="34" charset="0"/>
                        </a:rPr>
                        <a:t>DBM</a:t>
                      </a:r>
                    </a:p>
                    <a:p>
                      <a:pPr algn="ctr"/>
                      <a:r>
                        <a:rPr lang="en-US" b="1" baseline="0" dirty="0" smtClean="0">
                          <a:solidFill>
                            <a:schemeClr val="bg1"/>
                          </a:solidFill>
                          <a:latin typeface="Arial" pitchFamily="34" charset="0"/>
                          <a:cs typeface="Arial" pitchFamily="34" charset="0"/>
                        </a:rPr>
                        <a:t>FARMER</a:t>
                      </a:r>
                    </a:p>
                    <a:p>
                      <a:pPr algn="ctr"/>
                      <a:r>
                        <a:rPr lang="en-US" b="1" baseline="0" dirty="0" smtClean="0">
                          <a:solidFill>
                            <a:schemeClr val="bg1"/>
                          </a:solidFill>
                          <a:latin typeface="Arial" pitchFamily="34" charset="0"/>
                          <a:cs typeface="Arial" pitchFamily="34" charset="0"/>
                        </a:rPr>
                        <a:t>BUSINESS</a:t>
                      </a:r>
                    </a:p>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smtClean="0">
                          <a:solidFill>
                            <a:schemeClr val="bg1"/>
                          </a:solidFill>
                          <a:latin typeface="Arial" pitchFamily="34" charset="0"/>
                          <a:cs typeface="Arial" pitchFamily="34" charset="0"/>
                        </a:rPr>
                        <a:t>PHARMACIST</a:t>
                      </a:r>
                    </a:p>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smtClean="0">
                          <a:solidFill>
                            <a:schemeClr val="bg1"/>
                          </a:solidFill>
                          <a:latin typeface="Arial" pitchFamily="34" charset="0"/>
                          <a:cs typeface="Arial" pitchFamily="34" charset="0"/>
                        </a:rPr>
                        <a:t>EMPLOYMENT</a:t>
                      </a:r>
                    </a:p>
                    <a:p>
                      <a:pPr algn="ctr"/>
                      <a:r>
                        <a:rPr lang="en-US" b="1" baseline="0" dirty="0" smtClean="0">
                          <a:solidFill>
                            <a:schemeClr val="bg1"/>
                          </a:solidFill>
                          <a:latin typeface="Arial" pitchFamily="34" charset="0"/>
                          <a:cs typeface="Arial" pitchFamily="34" charset="0"/>
                        </a:rPr>
                        <a:t>PROFESSION</a:t>
                      </a:r>
                    </a:p>
                    <a:p>
                      <a:pPr algn="ctr"/>
                      <a:r>
                        <a:rPr lang="en-US" sz="2800" b="1" baseline="0" dirty="0" smtClean="0">
                          <a:solidFill>
                            <a:schemeClr val="tx1"/>
                          </a:solidFill>
                          <a:latin typeface="Arial" pitchFamily="34" charset="0"/>
                          <a:cs typeface="Arial" pitchFamily="34" charset="0"/>
                        </a:rPr>
                        <a:t>SECURITY</a:t>
                      </a:r>
                      <a:endParaRPr lang="en-PH" sz="28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r>
              <a:tr h="800100">
                <a:tc vMerge="1">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smtClean="0">
                          <a:solidFill>
                            <a:schemeClr val="bg1"/>
                          </a:solidFill>
                          <a:latin typeface="Arial" pitchFamily="34" charset="0"/>
                          <a:cs typeface="Arial" pitchFamily="34" charset="0"/>
                        </a:rPr>
                        <a:t>OR </a:t>
                      </a:r>
                      <a:endParaRPr lang="en-PH" sz="2400" b="1" dirty="0">
                        <a:solidFill>
                          <a:schemeClr val="bg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vMerge="1">
                  <a:txBody>
                    <a:bodyPr/>
                    <a:lstStyle/>
                    <a:p>
                      <a:pPr algn="ctr"/>
                      <a:endParaRPr lang="en-PH"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00100">
                <a:tc vMerge="1">
                  <a:txBody>
                    <a:bodyPr/>
                    <a:lstStyle/>
                    <a:p>
                      <a:endParaRPr lang="en-PH"/>
                    </a:p>
                  </a:txBody>
                  <a:tcPr/>
                </a:tc>
                <a:tc vMerge="1">
                  <a:txBody>
                    <a:bodyPr/>
                    <a:lstStyle/>
                    <a:p>
                      <a:endParaRPr lang="en-PH"/>
                    </a:p>
                  </a:txBody>
                  <a:tcPr/>
                </a:tc>
                <a:tc vMerge="1">
                  <a:txBody>
                    <a:bodyPr/>
                    <a:lstStyle/>
                    <a:p>
                      <a:endParaRPr lang="en-PH"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smtClean="0">
                          <a:solidFill>
                            <a:schemeClr val="bg1"/>
                          </a:solidFill>
                          <a:latin typeface="Arial" pitchFamily="34" charset="0"/>
                          <a:cs typeface="Arial" pitchFamily="34" charset="0"/>
                        </a:rPr>
                        <a:t>MILITARY </a:t>
                      </a:r>
                      <a:endParaRPr lang="en-PH" sz="2400" b="1" dirty="0">
                        <a:solidFill>
                          <a:schemeClr val="bg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endParaRPr lang="en-PH"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00100">
                <a:tc vMerge="1">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smtClean="0">
                          <a:solidFill>
                            <a:schemeClr val="bg1"/>
                          </a:solidFill>
                          <a:latin typeface="Arial" pitchFamily="34" charset="0"/>
                          <a:cs typeface="Arial" pitchFamily="34" charset="0"/>
                        </a:rPr>
                        <a:t>SERVICE</a:t>
                      </a:r>
                      <a:endParaRPr lang="en-PH" sz="2400" b="1" dirty="0">
                        <a:solidFill>
                          <a:schemeClr val="bg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endParaRPr lang="en-PH"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045668446"/>
              </p:ext>
            </p:extLst>
          </p:nvPr>
        </p:nvGraphicFramePr>
        <p:xfrm>
          <a:off x="381000" y="2753360"/>
          <a:ext cx="8305808" cy="370840"/>
        </p:xfrm>
        <a:graphic>
          <a:graphicData uri="http://schemas.openxmlformats.org/drawingml/2006/table">
            <a:tbl>
              <a:tblPr firstRow="1" bandRow="1">
                <a:tableStyleId>{5C22544A-7EE6-4342-B048-85BDC9FD1C3A}</a:tableStyleId>
              </a:tblPr>
              <a:tblGrid>
                <a:gridCol w="519113"/>
                <a:gridCol w="519113"/>
                <a:gridCol w="519113"/>
                <a:gridCol w="519113"/>
                <a:gridCol w="519113"/>
                <a:gridCol w="519113"/>
                <a:gridCol w="519113"/>
                <a:gridCol w="519113"/>
                <a:gridCol w="519113"/>
                <a:gridCol w="519113"/>
                <a:gridCol w="519113"/>
                <a:gridCol w="519113"/>
                <a:gridCol w="519113"/>
                <a:gridCol w="519113"/>
                <a:gridCol w="519113"/>
                <a:gridCol w="519113"/>
              </a:tblGrid>
              <a:tr h="370840">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33"/>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00CC"/>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FF"/>
                    </a:solidFill>
                  </a:tcPr>
                </a:tc>
                <a:tc>
                  <a:txBody>
                    <a:bodyPr/>
                    <a:lstStyle/>
                    <a:p>
                      <a:endParaRPr lang="en-P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solidFill>
                  </a:tcPr>
                </a:tc>
              </a:tr>
            </a:tbl>
          </a:graphicData>
        </a:graphic>
      </p:graphicFrame>
      <p:sp>
        <p:nvSpPr>
          <p:cNvPr id="5" name="TextBox 4"/>
          <p:cNvSpPr txBox="1"/>
          <p:nvPr/>
        </p:nvSpPr>
        <p:spPr>
          <a:xfrm>
            <a:off x="228600" y="2296160"/>
            <a:ext cx="385042" cy="523220"/>
          </a:xfrm>
          <a:prstGeom prst="rect">
            <a:avLst/>
          </a:prstGeom>
          <a:noFill/>
        </p:spPr>
        <p:txBody>
          <a:bodyPr wrap="none" rtlCol="0">
            <a:spAutoFit/>
          </a:bodyPr>
          <a:lstStyle/>
          <a:p>
            <a:r>
              <a:rPr lang="en-US" sz="2800" b="1" dirty="0" smtClean="0">
                <a:latin typeface="Arial" pitchFamily="34" charset="0"/>
                <a:cs typeface="Arial" pitchFamily="34" charset="0"/>
              </a:rPr>
              <a:t>0</a:t>
            </a:r>
            <a:endParaRPr lang="en-PH" sz="2800" b="1" dirty="0">
              <a:latin typeface="Arial" pitchFamily="34" charset="0"/>
              <a:cs typeface="Arial" pitchFamily="34" charset="0"/>
            </a:endParaRPr>
          </a:p>
        </p:txBody>
      </p:sp>
      <p:sp>
        <p:nvSpPr>
          <p:cNvPr id="6" name="TextBox 5"/>
          <p:cNvSpPr txBox="1"/>
          <p:nvPr/>
        </p:nvSpPr>
        <p:spPr>
          <a:xfrm>
            <a:off x="745202" y="2306340"/>
            <a:ext cx="385042" cy="523220"/>
          </a:xfrm>
          <a:prstGeom prst="rect">
            <a:avLst/>
          </a:prstGeom>
          <a:noFill/>
        </p:spPr>
        <p:txBody>
          <a:bodyPr wrap="none" rtlCol="0">
            <a:spAutoFit/>
          </a:bodyPr>
          <a:lstStyle/>
          <a:p>
            <a:r>
              <a:rPr lang="en-US" sz="2800" b="1" dirty="0" smtClean="0">
                <a:latin typeface="Arial" pitchFamily="34" charset="0"/>
                <a:cs typeface="Arial" pitchFamily="34" charset="0"/>
              </a:rPr>
              <a:t>5</a:t>
            </a:r>
            <a:endParaRPr lang="en-PH" sz="2800" b="1" dirty="0">
              <a:latin typeface="Arial" pitchFamily="34" charset="0"/>
              <a:cs typeface="Arial" pitchFamily="34" charset="0"/>
            </a:endParaRPr>
          </a:p>
        </p:txBody>
      </p:sp>
      <p:sp>
        <p:nvSpPr>
          <p:cNvPr id="7" name="TextBox 6"/>
          <p:cNvSpPr txBox="1"/>
          <p:nvPr/>
        </p:nvSpPr>
        <p:spPr>
          <a:xfrm>
            <a:off x="1752600" y="2306340"/>
            <a:ext cx="585417" cy="523220"/>
          </a:xfrm>
          <a:prstGeom prst="rect">
            <a:avLst/>
          </a:prstGeom>
          <a:noFill/>
        </p:spPr>
        <p:txBody>
          <a:bodyPr wrap="none" rtlCol="0">
            <a:spAutoFit/>
          </a:bodyPr>
          <a:lstStyle/>
          <a:p>
            <a:r>
              <a:rPr lang="en-US" sz="2800" b="1" dirty="0" smtClean="0">
                <a:latin typeface="Arial" pitchFamily="34" charset="0"/>
                <a:cs typeface="Arial" pitchFamily="34" charset="0"/>
              </a:rPr>
              <a:t>17</a:t>
            </a:r>
            <a:endParaRPr lang="en-PH" sz="2800" b="1" dirty="0">
              <a:latin typeface="Arial" pitchFamily="34" charset="0"/>
              <a:cs typeface="Arial" pitchFamily="34" charset="0"/>
            </a:endParaRPr>
          </a:p>
        </p:txBody>
      </p:sp>
      <p:sp>
        <p:nvSpPr>
          <p:cNvPr id="8" name="TextBox 7"/>
          <p:cNvSpPr txBox="1"/>
          <p:nvPr/>
        </p:nvSpPr>
        <p:spPr>
          <a:xfrm>
            <a:off x="2362200" y="2306340"/>
            <a:ext cx="585417" cy="523220"/>
          </a:xfrm>
          <a:prstGeom prst="rect">
            <a:avLst/>
          </a:prstGeom>
          <a:noFill/>
        </p:spPr>
        <p:txBody>
          <a:bodyPr wrap="none" rtlCol="0">
            <a:spAutoFit/>
          </a:bodyPr>
          <a:lstStyle/>
          <a:p>
            <a:r>
              <a:rPr lang="en-US" sz="2800" b="1" dirty="0" smtClean="0">
                <a:latin typeface="Arial" pitchFamily="34" charset="0"/>
                <a:cs typeface="Arial" pitchFamily="34" charset="0"/>
              </a:rPr>
              <a:t>21</a:t>
            </a:r>
            <a:endParaRPr lang="en-PH" sz="2800" b="1" dirty="0">
              <a:latin typeface="Arial" pitchFamily="34" charset="0"/>
              <a:cs typeface="Arial" pitchFamily="34" charset="0"/>
            </a:endParaRPr>
          </a:p>
        </p:txBody>
      </p:sp>
      <p:sp>
        <p:nvSpPr>
          <p:cNvPr id="9" name="TextBox 8"/>
          <p:cNvSpPr txBox="1"/>
          <p:nvPr/>
        </p:nvSpPr>
        <p:spPr>
          <a:xfrm>
            <a:off x="5867400" y="2306340"/>
            <a:ext cx="585417" cy="523220"/>
          </a:xfrm>
          <a:prstGeom prst="rect">
            <a:avLst/>
          </a:prstGeom>
          <a:noFill/>
        </p:spPr>
        <p:txBody>
          <a:bodyPr wrap="none" rtlCol="0">
            <a:spAutoFit/>
          </a:bodyPr>
          <a:lstStyle/>
          <a:p>
            <a:r>
              <a:rPr lang="en-US" sz="2800" b="1" dirty="0" smtClean="0">
                <a:latin typeface="Arial" pitchFamily="34" charset="0"/>
                <a:cs typeface="Arial" pitchFamily="34" charset="0"/>
              </a:rPr>
              <a:t>56</a:t>
            </a:r>
            <a:endParaRPr lang="en-PH" sz="2800" b="1" dirty="0">
              <a:latin typeface="Arial" pitchFamily="34" charset="0"/>
              <a:cs typeface="Arial" pitchFamily="34" charset="0"/>
            </a:endParaRPr>
          </a:p>
        </p:txBody>
      </p:sp>
      <p:sp>
        <p:nvSpPr>
          <p:cNvPr id="10" name="TextBox 9"/>
          <p:cNvSpPr txBox="1"/>
          <p:nvPr/>
        </p:nvSpPr>
        <p:spPr>
          <a:xfrm>
            <a:off x="8143061" y="2306340"/>
            <a:ext cx="585417" cy="523220"/>
          </a:xfrm>
          <a:prstGeom prst="rect">
            <a:avLst/>
          </a:prstGeom>
          <a:noFill/>
        </p:spPr>
        <p:txBody>
          <a:bodyPr wrap="none" rtlCol="0">
            <a:spAutoFit/>
          </a:bodyPr>
          <a:lstStyle/>
          <a:p>
            <a:r>
              <a:rPr lang="en-US" sz="2800" b="1" dirty="0" smtClean="0">
                <a:latin typeface="Arial" pitchFamily="34" charset="0"/>
                <a:cs typeface="Arial" pitchFamily="34" charset="0"/>
              </a:rPr>
              <a:t>75</a:t>
            </a:r>
            <a:endParaRPr lang="en-PH" sz="2800" b="1" dirty="0">
              <a:latin typeface="Arial" pitchFamily="34" charset="0"/>
              <a:cs typeface="Arial" pitchFamily="34" charset="0"/>
            </a:endParaRPr>
          </a:p>
        </p:txBody>
      </p:sp>
      <p:pic>
        <p:nvPicPr>
          <p:cNvPr id="256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560" y="1841035"/>
            <a:ext cx="613641" cy="45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056" b="93611" l="556" r="96667"/>
                    </a14:imgEffect>
                  </a14:imgLayer>
                </a14:imgProps>
              </a:ext>
              <a:ext uri="{28A0092B-C50C-407E-A947-70E740481C1C}">
                <a14:useLocalDpi xmlns:a14="http://schemas.microsoft.com/office/drawing/2010/main" val="0"/>
              </a:ext>
            </a:extLst>
          </a:blip>
          <a:srcRect/>
          <a:stretch>
            <a:fillRect/>
          </a:stretch>
        </p:blipFill>
        <p:spPr bwMode="auto">
          <a:xfrm rot="20825830">
            <a:off x="776276" y="1771781"/>
            <a:ext cx="586171" cy="58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797920"/>
            <a:ext cx="762000" cy="15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8017" y="1786585"/>
            <a:ext cx="874475" cy="60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7248" y="1742766"/>
            <a:ext cx="775284" cy="68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1" y="1742766"/>
            <a:ext cx="902308" cy="69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4" name="Picture 14"/>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8015010" y="1841035"/>
            <a:ext cx="713468" cy="52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20"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2586" y="1955827"/>
            <a:ext cx="960330" cy="47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21"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8590" y="1739052"/>
            <a:ext cx="838210" cy="69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52600" y="249855"/>
            <a:ext cx="5465914" cy="523220"/>
          </a:xfrm>
          <a:prstGeom prst="rect">
            <a:avLst/>
          </a:prstGeom>
        </p:spPr>
        <p:txBody>
          <a:bodyPr wrap="square">
            <a:spAutoFit/>
          </a:bodyPr>
          <a:lstStyle/>
          <a:p>
            <a:pPr lvl="0" algn="ctr"/>
            <a:r>
              <a:rPr lang="en-US" sz="2800" b="1" dirty="0" smtClean="0">
                <a:solidFill>
                  <a:prstClr val="black"/>
                </a:solidFill>
                <a:latin typeface="Arial" charset="0"/>
                <a:cs typeface="Arial" charset="0"/>
              </a:rPr>
              <a:t>MILITARY MAN’ LIFE STAGES</a:t>
            </a:r>
            <a:endParaRPr lang="en-US" sz="2800" b="1" dirty="0">
              <a:solidFill>
                <a:prstClr val="black"/>
              </a:solidFill>
            </a:endParaRPr>
          </a:p>
        </p:txBody>
      </p:sp>
      <p:pic>
        <p:nvPicPr>
          <p:cNvPr id="3379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60109" y="1128596"/>
            <a:ext cx="916113" cy="9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rved Down Arrow 10"/>
          <p:cNvSpPr/>
          <p:nvPr/>
        </p:nvSpPr>
        <p:spPr>
          <a:xfrm>
            <a:off x="4267200" y="990599"/>
            <a:ext cx="3467105" cy="723135"/>
          </a:xfrm>
          <a:prstGeom prst="curvedDownArrow">
            <a:avLst>
              <a:gd name="adj1" fmla="val 25000"/>
              <a:gd name="adj2" fmla="val 67581"/>
              <a:gd name="adj3" fmla="val 2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schemeClr val="tx1"/>
              </a:solidFill>
            </a:endParaRPr>
          </a:p>
        </p:txBody>
      </p:sp>
      <p:sp>
        <p:nvSpPr>
          <p:cNvPr id="22" name="TextBox 21"/>
          <p:cNvSpPr txBox="1"/>
          <p:nvPr/>
        </p:nvSpPr>
        <p:spPr>
          <a:xfrm>
            <a:off x="4215183" y="2286000"/>
            <a:ext cx="585417" cy="523220"/>
          </a:xfrm>
          <a:prstGeom prst="rect">
            <a:avLst/>
          </a:prstGeom>
          <a:noFill/>
        </p:spPr>
        <p:txBody>
          <a:bodyPr wrap="none" rtlCol="0">
            <a:spAutoFit/>
          </a:bodyPr>
          <a:lstStyle/>
          <a:p>
            <a:r>
              <a:rPr lang="en-US" sz="2800" b="1" dirty="0" smtClean="0">
                <a:latin typeface="Arial" pitchFamily="34" charset="0"/>
                <a:cs typeface="Arial" pitchFamily="34" charset="0"/>
              </a:rPr>
              <a:t>40</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628254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1000"/>
                                        <p:tgtEl>
                                          <p:spTgt spid="25604"/>
                                        </p:tgtEl>
                                      </p:cBhvr>
                                    </p:animEffect>
                                    <p:anim calcmode="lin" valueType="num">
                                      <p:cBhvr>
                                        <p:cTn id="8" dur="1000" fill="hold"/>
                                        <p:tgtEl>
                                          <p:spTgt spid="25604"/>
                                        </p:tgtEl>
                                        <p:attrNameLst>
                                          <p:attrName>ppt_x</p:attrName>
                                        </p:attrNameLst>
                                      </p:cBhvr>
                                      <p:tavLst>
                                        <p:tav tm="0">
                                          <p:val>
                                            <p:strVal val="#ppt_x"/>
                                          </p:val>
                                        </p:tav>
                                        <p:tav tm="100000">
                                          <p:val>
                                            <p:strVal val="#ppt_x"/>
                                          </p:val>
                                        </p:tav>
                                      </p:tavLst>
                                    </p:anim>
                                    <p:anim calcmode="lin" valueType="num">
                                      <p:cBhvr>
                                        <p:cTn id="9" dur="1000" fill="hold"/>
                                        <p:tgtEl>
                                          <p:spTgt spid="256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5605"/>
                                        </p:tgtEl>
                                        <p:attrNameLst>
                                          <p:attrName>style.visibility</p:attrName>
                                        </p:attrNameLst>
                                      </p:cBhvr>
                                      <p:to>
                                        <p:strVal val="visible"/>
                                      </p:to>
                                    </p:set>
                                    <p:animEffect transition="in" filter="fade">
                                      <p:cBhvr>
                                        <p:cTn id="14" dur="1000"/>
                                        <p:tgtEl>
                                          <p:spTgt spid="25605"/>
                                        </p:tgtEl>
                                      </p:cBhvr>
                                    </p:animEffect>
                                    <p:anim calcmode="lin" valueType="num">
                                      <p:cBhvr>
                                        <p:cTn id="15" dur="1000" fill="hold"/>
                                        <p:tgtEl>
                                          <p:spTgt spid="25605"/>
                                        </p:tgtEl>
                                        <p:attrNameLst>
                                          <p:attrName>ppt_x</p:attrName>
                                        </p:attrNameLst>
                                      </p:cBhvr>
                                      <p:tavLst>
                                        <p:tav tm="0">
                                          <p:val>
                                            <p:strVal val="#ppt_x"/>
                                          </p:val>
                                        </p:tav>
                                        <p:tav tm="100000">
                                          <p:val>
                                            <p:strVal val="#ppt_x"/>
                                          </p:val>
                                        </p:tav>
                                      </p:tavLst>
                                    </p:anim>
                                    <p:anim calcmode="lin" valueType="num">
                                      <p:cBhvr>
                                        <p:cTn id="16" dur="1000" fill="hold"/>
                                        <p:tgtEl>
                                          <p:spTgt spid="2560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609"/>
                                        </p:tgtEl>
                                        <p:attrNameLst>
                                          <p:attrName>style.visibility</p:attrName>
                                        </p:attrNameLst>
                                      </p:cBhvr>
                                      <p:to>
                                        <p:strVal val="visible"/>
                                      </p:to>
                                    </p:set>
                                    <p:animEffect transition="in" filter="fade">
                                      <p:cBhvr>
                                        <p:cTn id="21" dur="1000"/>
                                        <p:tgtEl>
                                          <p:spTgt spid="25609"/>
                                        </p:tgtEl>
                                      </p:cBhvr>
                                    </p:animEffect>
                                    <p:anim calcmode="lin" valueType="num">
                                      <p:cBhvr>
                                        <p:cTn id="22" dur="1000" fill="hold"/>
                                        <p:tgtEl>
                                          <p:spTgt spid="25609"/>
                                        </p:tgtEl>
                                        <p:attrNameLst>
                                          <p:attrName>ppt_x</p:attrName>
                                        </p:attrNameLst>
                                      </p:cBhvr>
                                      <p:tavLst>
                                        <p:tav tm="0">
                                          <p:val>
                                            <p:strVal val="#ppt_x"/>
                                          </p:val>
                                        </p:tav>
                                        <p:tav tm="100000">
                                          <p:val>
                                            <p:strVal val="#ppt_x"/>
                                          </p:val>
                                        </p:tav>
                                      </p:tavLst>
                                    </p:anim>
                                    <p:anim calcmode="lin" valueType="num">
                                      <p:cBhvr>
                                        <p:cTn id="23" dur="1000" fill="hold"/>
                                        <p:tgtEl>
                                          <p:spTgt spid="2560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5611"/>
                                        </p:tgtEl>
                                        <p:attrNameLst>
                                          <p:attrName>style.visibility</p:attrName>
                                        </p:attrNameLst>
                                      </p:cBhvr>
                                      <p:to>
                                        <p:strVal val="visible"/>
                                      </p:to>
                                    </p:set>
                                    <p:animEffect transition="in" filter="fade">
                                      <p:cBhvr>
                                        <p:cTn id="28" dur="1000"/>
                                        <p:tgtEl>
                                          <p:spTgt spid="25611"/>
                                        </p:tgtEl>
                                      </p:cBhvr>
                                    </p:animEffect>
                                    <p:anim calcmode="lin" valueType="num">
                                      <p:cBhvr>
                                        <p:cTn id="29" dur="1000" fill="hold"/>
                                        <p:tgtEl>
                                          <p:spTgt spid="25611"/>
                                        </p:tgtEl>
                                        <p:attrNameLst>
                                          <p:attrName>ppt_x</p:attrName>
                                        </p:attrNameLst>
                                      </p:cBhvr>
                                      <p:tavLst>
                                        <p:tav tm="0">
                                          <p:val>
                                            <p:strVal val="#ppt_x"/>
                                          </p:val>
                                        </p:tav>
                                        <p:tav tm="100000">
                                          <p:val>
                                            <p:strVal val="#ppt_x"/>
                                          </p:val>
                                        </p:tav>
                                      </p:tavLst>
                                    </p:anim>
                                    <p:anim calcmode="lin" valueType="num">
                                      <p:cBhvr>
                                        <p:cTn id="30" dur="1000" fill="hold"/>
                                        <p:tgtEl>
                                          <p:spTgt spid="256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5621"/>
                                        </p:tgtEl>
                                        <p:attrNameLst>
                                          <p:attrName>style.visibility</p:attrName>
                                        </p:attrNameLst>
                                      </p:cBhvr>
                                      <p:to>
                                        <p:strVal val="visible"/>
                                      </p:to>
                                    </p:set>
                                    <p:animEffect transition="in" filter="fade">
                                      <p:cBhvr>
                                        <p:cTn id="35" dur="1000"/>
                                        <p:tgtEl>
                                          <p:spTgt spid="25621"/>
                                        </p:tgtEl>
                                      </p:cBhvr>
                                    </p:animEffect>
                                    <p:anim calcmode="lin" valueType="num">
                                      <p:cBhvr>
                                        <p:cTn id="36" dur="1000" fill="hold"/>
                                        <p:tgtEl>
                                          <p:spTgt spid="25621"/>
                                        </p:tgtEl>
                                        <p:attrNameLst>
                                          <p:attrName>ppt_x</p:attrName>
                                        </p:attrNameLst>
                                      </p:cBhvr>
                                      <p:tavLst>
                                        <p:tav tm="0">
                                          <p:val>
                                            <p:strVal val="#ppt_x"/>
                                          </p:val>
                                        </p:tav>
                                        <p:tav tm="100000">
                                          <p:val>
                                            <p:strVal val="#ppt_x"/>
                                          </p:val>
                                        </p:tav>
                                      </p:tavLst>
                                    </p:anim>
                                    <p:anim calcmode="lin" valueType="num">
                                      <p:cBhvr>
                                        <p:cTn id="37" dur="1000" fill="hold"/>
                                        <p:tgtEl>
                                          <p:spTgt spid="256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5612"/>
                                        </p:tgtEl>
                                        <p:attrNameLst>
                                          <p:attrName>style.visibility</p:attrName>
                                        </p:attrNameLst>
                                      </p:cBhvr>
                                      <p:to>
                                        <p:strVal val="visible"/>
                                      </p:to>
                                    </p:set>
                                    <p:animEffect transition="in" filter="fade">
                                      <p:cBhvr>
                                        <p:cTn id="47" dur="1000"/>
                                        <p:tgtEl>
                                          <p:spTgt spid="25612"/>
                                        </p:tgtEl>
                                      </p:cBhvr>
                                    </p:animEffect>
                                    <p:anim calcmode="lin" valueType="num">
                                      <p:cBhvr>
                                        <p:cTn id="48" dur="1000" fill="hold"/>
                                        <p:tgtEl>
                                          <p:spTgt spid="25612"/>
                                        </p:tgtEl>
                                        <p:attrNameLst>
                                          <p:attrName>ppt_x</p:attrName>
                                        </p:attrNameLst>
                                      </p:cBhvr>
                                      <p:tavLst>
                                        <p:tav tm="0">
                                          <p:val>
                                            <p:strVal val="#ppt_x"/>
                                          </p:val>
                                        </p:tav>
                                        <p:tav tm="100000">
                                          <p:val>
                                            <p:strVal val="#ppt_x"/>
                                          </p:val>
                                        </p:tav>
                                      </p:tavLst>
                                    </p:anim>
                                    <p:anim calcmode="lin" valueType="num">
                                      <p:cBhvr>
                                        <p:cTn id="49" dur="1000" fill="hold"/>
                                        <p:tgtEl>
                                          <p:spTgt spid="256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5613"/>
                                        </p:tgtEl>
                                        <p:attrNameLst>
                                          <p:attrName>style.visibility</p:attrName>
                                        </p:attrNameLst>
                                      </p:cBhvr>
                                      <p:to>
                                        <p:strVal val="visible"/>
                                      </p:to>
                                    </p:set>
                                    <p:animEffect transition="in" filter="fade">
                                      <p:cBhvr>
                                        <p:cTn id="54" dur="1000"/>
                                        <p:tgtEl>
                                          <p:spTgt spid="25613"/>
                                        </p:tgtEl>
                                      </p:cBhvr>
                                    </p:animEffect>
                                    <p:anim calcmode="lin" valueType="num">
                                      <p:cBhvr>
                                        <p:cTn id="55" dur="1000" fill="hold"/>
                                        <p:tgtEl>
                                          <p:spTgt spid="25613"/>
                                        </p:tgtEl>
                                        <p:attrNameLst>
                                          <p:attrName>ppt_x</p:attrName>
                                        </p:attrNameLst>
                                      </p:cBhvr>
                                      <p:tavLst>
                                        <p:tav tm="0">
                                          <p:val>
                                            <p:strVal val="#ppt_x"/>
                                          </p:val>
                                        </p:tav>
                                        <p:tav tm="100000">
                                          <p:val>
                                            <p:strVal val="#ppt_x"/>
                                          </p:val>
                                        </p:tav>
                                      </p:tavLst>
                                    </p:anim>
                                    <p:anim calcmode="lin" valueType="num">
                                      <p:cBhvr>
                                        <p:cTn id="56" dur="1000" fill="hold"/>
                                        <p:tgtEl>
                                          <p:spTgt spid="256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3794"/>
                                        </p:tgtEl>
                                        <p:attrNameLst>
                                          <p:attrName>style.visibility</p:attrName>
                                        </p:attrNameLst>
                                      </p:cBhvr>
                                      <p:to>
                                        <p:strVal val="visible"/>
                                      </p:to>
                                    </p:set>
                                    <p:animEffect transition="in" filter="fade">
                                      <p:cBhvr>
                                        <p:cTn id="61" dur="1000"/>
                                        <p:tgtEl>
                                          <p:spTgt spid="33794"/>
                                        </p:tgtEl>
                                      </p:cBhvr>
                                    </p:animEffect>
                                    <p:anim calcmode="lin" valueType="num">
                                      <p:cBhvr>
                                        <p:cTn id="62" dur="1000" fill="hold"/>
                                        <p:tgtEl>
                                          <p:spTgt spid="33794"/>
                                        </p:tgtEl>
                                        <p:attrNameLst>
                                          <p:attrName>ppt_x</p:attrName>
                                        </p:attrNameLst>
                                      </p:cBhvr>
                                      <p:tavLst>
                                        <p:tav tm="0">
                                          <p:val>
                                            <p:strVal val="#ppt_x"/>
                                          </p:val>
                                        </p:tav>
                                        <p:tav tm="100000">
                                          <p:val>
                                            <p:strVal val="#ppt_x"/>
                                          </p:val>
                                        </p:tav>
                                      </p:tavLst>
                                    </p:anim>
                                    <p:anim calcmode="lin" valueType="num">
                                      <p:cBhvr>
                                        <p:cTn id="63" dur="1000" fill="hold"/>
                                        <p:tgtEl>
                                          <p:spTgt spid="3379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5620"/>
                                        </p:tgtEl>
                                        <p:attrNameLst>
                                          <p:attrName>style.visibility</p:attrName>
                                        </p:attrNameLst>
                                      </p:cBhvr>
                                      <p:to>
                                        <p:strVal val="visible"/>
                                      </p:to>
                                    </p:set>
                                    <p:animEffect transition="in" filter="fade">
                                      <p:cBhvr>
                                        <p:cTn id="66" dur="1000"/>
                                        <p:tgtEl>
                                          <p:spTgt spid="25620"/>
                                        </p:tgtEl>
                                      </p:cBhvr>
                                    </p:animEffect>
                                    <p:anim calcmode="lin" valueType="num">
                                      <p:cBhvr>
                                        <p:cTn id="67" dur="1000" fill="hold"/>
                                        <p:tgtEl>
                                          <p:spTgt spid="25620"/>
                                        </p:tgtEl>
                                        <p:attrNameLst>
                                          <p:attrName>ppt_x</p:attrName>
                                        </p:attrNameLst>
                                      </p:cBhvr>
                                      <p:tavLst>
                                        <p:tav tm="0">
                                          <p:val>
                                            <p:strVal val="#ppt_x"/>
                                          </p:val>
                                        </p:tav>
                                        <p:tav tm="100000">
                                          <p:val>
                                            <p:strVal val="#ppt_x"/>
                                          </p:val>
                                        </p:tav>
                                      </p:tavLst>
                                    </p:anim>
                                    <p:anim calcmode="lin" valueType="num">
                                      <p:cBhvr>
                                        <p:cTn id="68" dur="1000" fill="hold"/>
                                        <p:tgtEl>
                                          <p:spTgt spid="256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5614"/>
                                        </p:tgtEl>
                                        <p:attrNameLst>
                                          <p:attrName>style.visibility</p:attrName>
                                        </p:attrNameLst>
                                      </p:cBhvr>
                                      <p:to>
                                        <p:strVal val="visible"/>
                                      </p:to>
                                    </p:set>
                                    <p:animEffect transition="in" filter="fade">
                                      <p:cBhvr>
                                        <p:cTn id="73" dur="1000"/>
                                        <p:tgtEl>
                                          <p:spTgt spid="25614"/>
                                        </p:tgtEl>
                                      </p:cBhvr>
                                    </p:animEffect>
                                    <p:anim calcmode="lin" valueType="num">
                                      <p:cBhvr>
                                        <p:cTn id="74" dur="1000" fill="hold"/>
                                        <p:tgtEl>
                                          <p:spTgt spid="25614"/>
                                        </p:tgtEl>
                                        <p:attrNameLst>
                                          <p:attrName>ppt_x</p:attrName>
                                        </p:attrNameLst>
                                      </p:cBhvr>
                                      <p:tavLst>
                                        <p:tav tm="0">
                                          <p:val>
                                            <p:strVal val="#ppt_x"/>
                                          </p:val>
                                        </p:tav>
                                        <p:tav tm="100000">
                                          <p:val>
                                            <p:strVal val="#ppt_x"/>
                                          </p:val>
                                        </p:tav>
                                      </p:tavLst>
                                    </p:anim>
                                    <p:anim calcmode="lin" valueType="num">
                                      <p:cBhvr>
                                        <p:cTn id="75" dur="1000" fill="hold"/>
                                        <p:tgtEl>
                                          <p:spTgt spid="256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rot="2562998">
            <a:off x="3696600" y="2434828"/>
            <a:ext cx="1827817" cy="182857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61453" name="TextBox 2"/>
          <p:cNvSpPr txBox="1">
            <a:spLocks noChangeArrowheads="1"/>
          </p:cNvSpPr>
          <p:nvPr/>
        </p:nvSpPr>
        <p:spPr bwMode="auto">
          <a:xfrm>
            <a:off x="6002788" y="2971800"/>
            <a:ext cx="2245263"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PARAMIHAN NG CERTITIFCATE</a:t>
            </a:r>
            <a:endParaRPr lang="en-US" dirty="0"/>
          </a:p>
        </p:txBody>
      </p:sp>
      <p:sp>
        <p:nvSpPr>
          <p:cNvPr id="61454" name="TextBox 8"/>
          <p:cNvSpPr txBox="1">
            <a:spLocks noChangeArrowheads="1"/>
          </p:cNvSpPr>
          <p:nvPr/>
        </p:nvSpPr>
        <p:spPr bwMode="auto">
          <a:xfrm>
            <a:off x="1412395" y="3124200"/>
            <a:ext cx="1864205"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PATAASAN </a:t>
            </a:r>
          </a:p>
          <a:p>
            <a:pPr algn="ctr" eaLnBrk="1" hangingPunct="1"/>
            <a:r>
              <a:rPr lang="en-US" dirty="0" smtClean="0"/>
              <a:t>NG TITULO</a:t>
            </a:r>
            <a:endParaRPr lang="en-US" dirty="0"/>
          </a:p>
        </p:txBody>
      </p:sp>
      <p:sp>
        <p:nvSpPr>
          <p:cNvPr id="61455" name="TextBox 11"/>
          <p:cNvSpPr txBox="1">
            <a:spLocks noChangeArrowheads="1"/>
          </p:cNvSpPr>
          <p:nvPr/>
        </p:nvSpPr>
        <p:spPr bwMode="auto">
          <a:xfrm>
            <a:off x="3564388" y="1258669"/>
            <a:ext cx="1981200"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PATAASAN NG SENIORITY</a:t>
            </a:r>
            <a:endParaRPr lang="en-US" dirty="0"/>
          </a:p>
        </p:txBody>
      </p:sp>
      <p:sp>
        <p:nvSpPr>
          <p:cNvPr id="5" name="Rectangle 4"/>
          <p:cNvSpPr/>
          <p:nvPr/>
        </p:nvSpPr>
        <p:spPr>
          <a:xfrm>
            <a:off x="3564388" y="2771957"/>
            <a:ext cx="1996904" cy="1015663"/>
          </a:xfrm>
          <a:prstGeom prst="rect">
            <a:avLst/>
          </a:prstGeom>
        </p:spPr>
        <p:txBody>
          <a:bodyPr wrap="square">
            <a:spAutoFit/>
          </a:bodyPr>
          <a:lstStyle/>
          <a:p>
            <a:pPr lvl="0" algn="ctr">
              <a:defRPr/>
            </a:pPr>
            <a:r>
              <a:rPr lang="en-US" sz="2000" b="1" dirty="0" smtClean="0">
                <a:solidFill>
                  <a:prstClr val="black"/>
                </a:solidFill>
                <a:latin typeface="Arial" pitchFamily="34" charset="0"/>
                <a:cs typeface="Arial" pitchFamily="34" charset="0"/>
              </a:rPr>
              <a:t>MINDSET </a:t>
            </a:r>
          </a:p>
          <a:p>
            <a:pPr lvl="0" algn="ctr">
              <a:defRPr/>
            </a:pPr>
            <a:r>
              <a:rPr lang="en-US" sz="2000" b="1" dirty="0" smtClean="0">
                <a:solidFill>
                  <a:prstClr val="black"/>
                </a:solidFill>
                <a:latin typeface="Arial" pitchFamily="34" charset="0"/>
                <a:cs typeface="Arial" pitchFamily="34" charset="0"/>
              </a:rPr>
              <a:t>OF THE OLD </a:t>
            </a:r>
          </a:p>
          <a:p>
            <a:pPr lvl="0" algn="ctr">
              <a:defRPr/>
            </a:pPr>
            <a:r>
              <a:rPr lang="en-US" sz="2000" b="1" dirty="0" smtClean="0">
                <a:solidFill>
                  <a:prstClr val="black"/>
                </a:solidFill>
                <a:latin typeface="Arial" pitchFamily="34" charset="0"/>
                <a:cs typeface="Arial" pitchFamily="34" charset="0"/>
              </a:rPr>
              <a:t>CONVENTION</a:t>
            </a:r>
            <a:endParaRPr lang="en-US" sz="2000" b="1" dirty="0">
              <a:solidFill>
                <a:prstClr val="black"/>
              </a:solidFill>
              <a:latin typeface="Arial" pitchFamily="34" charset="0"/>
              <a:cs typeface="Arial" pitchFamily="34" charset="0"/>
            </a:endParaRPr>
          </a:p>
        </p:txBody>
      </p:sp>
      <p:sp>
        <p:nvSpPr>
          <p:cNvPr id="6" name="Rectangle 5"/>
          <p:cNvSpPr/>
          <p:nvPr/>
        </p:nvSpPr>
        <p:spPr>
          <a:xfrm>
            <a:off x="897388" y="5948368"/>
            <a:ext cx="7789412" cy="452432"/>
          </a:xfrm>
          <a:prstGeom prst="rect">
            <a:avLst/>
          </a:prstGeom>
        </p:spPr>
        <p:txBody>
          <a:bodyPr wrap="square">
            <a:spAutoFit/>
          </a:bodyPr>
          <a:lstStyle/>
          <a:p>
            <a:pPr lvl="0" algn="ctr">
              <a:lnSpc>
                <a:spcPct val="90000"/>
              </a:lnSpc>
              <a:spcAft>
                <a:spcPts val="1800"/>
              </a:spcAft>
              <a:buSzPct val="100000"/>
              <a:defRPr/>
            </a:pPr>
            <a:r>
              <a:rPr lang="en-US" sz="2600" b="1" kern="0" dirty="0">
                <a:solidFill>
                  <a:prstClr val="black"/>
                </a:solidFill>
                <a:latin typeface="Arial" charset="0"/>
                <a:cs typeface="Arial"/>
              </a:rPr>
              <a:t>TYRANNY OF </a:t>
            </a:r>
            <a:r>
              <a:rPr lang="en-US" sz="2600" b="1" kern="0" dirty="0" smtClean="0">
                <a:solidFill>
                  <a:prstClr val="black"/>
                </a:solidFill>
                <a:latin typeface="Arial" charset="0"/>
                <a:cs typeface="Arial"/>
              </a:rPr>
              <a:t> “TITLES” &amp; “ALPHABET SOUP”</a:t>
            </a:r>
            <a:endParaRPr lang="en-US" sz="2600" b="1" kern="0" dirty="0">
              <a:solidFill>
                <a:prstClr val="black"/>
              </a:solidFill>
              <a:latin typeface="Arial" charset="0"/>
              <a:cs typeface="Arial"/>
            </a:endParaRPr>
          </a:p>
        </p:txBody>
      </p:sp>
      <p:sp>
        <p:nvSpPr>
          <p:cNvPr id="12" name="Rectangle 11"/>
          <p:cNvSpPr/>
          <p:nvPr/>
        </p:nvSpPr>
        <p:spPr>
          <a:xfrm>
            <a:off x="1828800" y="228600"/>
            <a:ext cx="5660972"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Uncomfortable Realities  in the Security Industry</a:t>
            </a:r>
            <a:endParaRPr lang="en-US" sz="2800" b="1" dirty="0">
              <a:solidFill>
                <a:prstClr val="black"/>
              </a:solidFill>
              <a:latin typeface="Arial" pitchFamily="34" charset="0"/>
              <a:cs typeface="Arial" pitchFamily="34" charset="0"/>
            </a:endParaRPr>
          </a:p>
        </p:txBody>
      </p:sp>
      <p:sp>
        <p:nvSpPr>
          <p:cNvPr id="10" name="TextBox 2"/>
          <p:cNvSpPr txBox="1">
            <a:spLocks noChangeArrowheads="1"/>
          </p:cNvSpPr>
          <p:nvPr/>
        </p:nvSpPr>
        <p:spPr bwMode="auto">
          <a:xfrm>
            <a:off x="3505200" y="4763869"/>
            <a:ext cx="2245263" cy="646331"/>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ctr" eaLnBrk="1" hangingPunct="1"/>
            <a:r>
              <a:rPr lang="en-US" dirty="0" smtClean="0"/>
              <a:t>DO THIS DO THAT FOR ME</a:t>
            </a:r>
            <a:endParaRPr lang="en-US" dirty="0"/>
          </a:p>
        </p:txBody>
      </p:sp>
    </p:spTree>
    <p:extLst>
      <p:ext uri="{BB962C8B-B14F-4D97-AF65-F5344CB8AC3E}">
        <p14:creationId xmlns:p14="http://schemas.microsoft.com/office/powerpoint/2010/main" val="1686596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1455"/>
                                        </p:tgtEl>
                                        <p:attrNameLst>
                                          <p:attrName>style.visibility</p:attrName>
                                        </p:attrNameLst>
                                      </p:cBhvr>
                                      <p:to>
                                        <p:strVal val="visible"/>
                                      </p:to>
                                    </p:set>
                                    <p:animEffect transition="in" filter="fade">
                                      <p:cBhvr>
                                        <p:cTn id="21" dur="1000"/>
                                        <p:tgtEl>
                                          <p:spTgt spid="61455"/>
                                        </p:tgtEl>
                                      </p:cBhvr>
                                    </p:animEffect>
                                    <p:anim calcmode="lin" valueType="num">
                                      <p:cBhvr>
                                        <p:cTn id="22" dur="1000" fill="hold"/>
                                        <p:tgtEl>
                                          <p:spTgt spid="61455"/>
                                        </p:tgtEl>
                                        <p:attrNameLst>
                                          <p:attrName>ppt_x</p:attrName>
                                        </p:attrNameLst>
                                      </p:cBhvr>
                                      <p:tavLst>
                                        <p:tav tm="0">
                                          <p:val>
                                            <p:strVal val="#ppt_x"/>
                                          </p:val>
                                        </p:tav>
                                        <p:tav tm="100000">
                                          <p:val>
                                            <p:strVal val="#ppt_x"/>
                                          </p:val>
                                        </p:tav>
                                      </p:tavLst>
                                    </p:anim>
                                    <p:anim calcmode="lin" valueType="num">
                                      <p:cBhvr>
                                        <p:cTn id="23" dur="1000" fill="hold"/>
                                        <p:tgtEl>
                                          <p:spTgt spid="6145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1454"/>
                                        </p:tgtEl>
                                        <p:attrNameLst>
                                          <p:attrName>style.visibility</p:attrName>
                                        </p:attrNameLst>
                                      </p:cBhvr>
                                      <p:to>
                                        <p:strVal val="visible"/>
                                      </p:to>
                                    </p:set>
                                    <p:animEffect transition="in" filter="fade">
                                      <p:cBhvr>
                                        <p:cTn id="28" dur="1000"/>
                                        <p:tgtEl>
                                          <p:spTgt spid="61454"/>
                                        </p:tgtEl>
                                      </p:cBhvr>
                                    </p:animEffect>
                                    <p:anim calcmode="lin" valueType="num">
                                      <p:cBhvr>
                                        <p:cTn id="29" dur="1000" fill="hold"/>
                                        <p:tgtEl>
                                          <p:spTgt spid="61454"/>
                                        </p:tgtEl>
                                        <p:attrNameLst>
                                          <p:attrName>ppt_x</p:attrName>
                                        </p:attrNameLst>
                                      </p:cBhvr>
                                      <p:tavLst>
                                        <p:tav tm="0">
                                          <p:val>
                                            <p:strVal val="#ppt_x"/>
                                          </p:val>
                                        </p:tav>
                                        <p:tav tm="100000">
                                          <p:val>
                                            <p:strVal val="#ppt_x"/>
                                          </p:val>
                                        </p:tav>
                                      </p:tavLst>
                                    </p:anim>
                                    <p:anim calcmode="lin" valueType="num">
                                      <p:cBhvr>
                                        <p:cTn id="30" dur="1000" fill="hold"/>
                                        <p:tgtEl>
                                          <p:spTgt spid="6145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1453"/>
                                        </p:tgtEl>
                                        <p:attrNameLst>
                                          <p:attrName>style.visibility</p:attrName>
                                        </p:attrNameLst>
                                      </p:cBhvr>
                                      <p:to>
                                        <p:strVal val="visible"/>
                                      </p:to>
                                    </p:set>
                                    <p:animEffect transition="in" filter="fade">
                                      <p:cBhvr>
                                        <p:cTn id="35" dur="1000"/>
                                        <p:tgtEl>
                                          <p:spTgt spid="61453"/>
                                        </p:tgtEl>
                                      </p:cBhvr>
                                    </p:animEffect>
                                    <p:anim calcmode="lin" valueType="num">
                                      <p:cBhvr>
                                        <p:cTn id="36" dur="1000" fill="hold"/>
                                        <p:tgtEl>
                                          <p:spTgt spid="61453"/>
                                        </p:tgtEl>
                                        <p:attrNameLst>
                                          <p:attrName>ppt_x</p:attrName>
                                        </p:attrNameLst>
                                      </p:cBhvr>
                                      <p:tavLst>
                                        <p:tav tm="0">
                                          <p:val>
                                            <p:strVal val="#ppt_x"/>
                                          </p:val>
                                        </p:tav>
                                        <p:tav tm="100000">
                                          <p:val>
                                            <p:strVal val="#ppt_x"/>
                                          </p:val>
                                        </p:tav>
                                      </p:tavLst>
                                    </p:anim>
                                    <p:anim calcmode="lin" valueType="num">
                                      <p:cBhvr>
                                        <p:cTn id="37" dur="1000" fill="hold"/>
                                        <p:tgtEl>
                                          <p:spTgt spid="6145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453" grpId="0" animBg="1"/>
      <p:bldP spid="61454" grpId="0" animBg="1"/>
      <p:bldP spid="61455" grpId="0" animBg="1"/>
      <p:bldP spid="5"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quarter" idx="10"/>
          </p:nvPr>
        </p:nvSpPr>
        <p:spPr>
          <a:xfrm>
            <a:off x="7683695" y="6383338"/>
            <a:ext cx="1429132" cy="474662"/>
          </a:xfrm>
          <a:noFill/>
        </p:spPr>
        <p:txBody>
          <a:bodyPr/>
          <a:lstStyle/>
          <a:p>
            <a:pPr>
              <a:defRPr/>
            </a:pPr>
            <a:fld id="{A4F5BE27-D471-46A4-9806-D860DA4BE02D}" type="datetime4">
              <a:rPr lang="en-US"/>
              <a:pPr>
                <a:defRPr/>
              </a:pPr>
              <a:t>May 18, 2023</a:t>
            </a:fld>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675"/>
            <a:ext cx="314007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23082"/>
            <a:ext cx="2590800"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673440"/>
            <a:ext cx="2500313"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721" y="709613"/>
            <a:ext cx="1963737" cy="546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828800" y="228600"/>
            <a:ext cx="5660972"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Uncomfortable Realities  in the Security Industry</a:t>
            </a:r>
            <a:endParaRPr lang="en-US" sz="2800" b="1" dirty="0">
              <a:solidFill>
                <a:prstClr val="black"/>
              </a:solidFill>
              <a:latin typeface="Arial" pitchFamily="34" charset="0"/>
              <a:cs typeface="Arial" pitchFamily="34" charset="0"/>
            </a:endParaRPr>
          </a:p>
        </p:txBody>
      </p:sp>
      <p:sp>
        <p:nvSpPr>
          <p:cNvPr id="3" name="Rectangle 2"/>
          <p:cNvSpPr/>
          <p:nvPr/>
        </p:nvSpPr>
        <p:spPr>
          <a:xfrm>
            <a:off x="1721069" y="5946865"/>
            <a:ext cx="5535652" cy="892552"/>
          </a:xfrm>
          <a:prstGeom prst="rect">
            <a:avLst/>
          </a:prstGeom>
        </p:spPr>
        <p:txBody>
          <a:bodyPr wrap="square">
            <a:spAutoFit/>
          </a:bodyPr>
          <a:lstStyle/>
          <a:p>
            <a:pPr lvl="0" algn="ctr">
              <a:buSzPct val="100000"/>
              <a:defRPr/>
            </a:pPr>
            <a:r>
              <a:rPr lang="en-US" sz="2600" b="1" kern="0" dirty="0">
                <a:solidFill>
                  <a:prstClr val="black"/>
                </a:solidFill>
                <a:latin typeface="Arial" charset="0"/>
                <a:cs typeface="Arial"/>
              </a:rPr>
              <a:t>“DEPENDENCY SYNDROME</a:t>
            </a:r>
            <a:r>
              <a:rPr lang="en-US" sz="2600" b="1" kern="0" dirty="0" smtClean="0">
                <a:solidFill>
                  <a:prstClr val="black"/>
                </a:solidFill>
                <a:latin typeface="Arial" charset="0"/>
                <a:cs typeface="Arial"/>
              </a:rPr>
              <a:t>”</a:t>
            </a:r>
          </a:p>
          <a:p>
            <a:pPr lvl="0" algn="ctr">
              <a:buSzPct val="100000"/>
              <a:defRPr/>
            </a:pPr>
            <a:r>
              <a:rPr lang="en-US" sz="2600" b="1" kern="0" dirty="0" smtClean="0">
                <a:solidFill>
                  <a:prstClr val="black"/>
                </a:solidFill>
                <a:latin typeface="Arial" charset="0"/>
                <a:cs typeface="Arial"/>
              </a:rPr>
              <a:t>TYRANNY OF THE BLIND</a:t>
            </a:r>
            <a:endParaRPr lang="en-US" sz="2600" b="1" kern="0" dirty="0">
              <a:solidFill>
                <a:prstClr val="black"/>
              </a:solidFill>
              <a:latin typeface="Arial" charset="0"/>
              <a:cs typeface="Arial"/>
            </a:endParaRPr>
          </a:p>
        </p:txBody>
      </p:sp>
    </p:spTree>
    <p:extLst>
      <p:ext uri="{BB962C8B-B14F-4D97-AF65-F5344CB8AC3E}">
        <p14:creationId xmlns:p14="http://schemas.microsoft.com/office/powerpoint/2010/main" val="1220981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000"/>
                                        <p:tgtEl>
                                          <p:spTgt spid="3077"/>
                                        </p:tgtEl>
                                      </p:cBhvr>
                                    </p:animEffect>
                                    <p:anim calcmode="lin" valueType="num">
                                      <p:cBhvr>
                                        <p:cTn id="8" dur="1000" fill="hold"/>
                                        <p:tgtEl>
                                          <p:spTgt spid="3077"/>
                                        </p:tgtEl>
                                        <p:attrNameLst>
                                          <p:attrName>ppt_x</p:attrName>
                                        </p:attrNameLst>
                                      </p:cBhvr>
                                      <p:tavLst>
                                        <p:tav tm="0">
                                          <p:val>
                                            <p:strVal val="#ppt_x"/>
                                          </p:val>
                                        </p:tav>
                                        <p:tav tm="100000">
                                          <p:val>
                                            <p:strVal val="#ppt_x"/>
                                          </p:val>
                                        </p:tav>
                                      </p:tavLst>
                                    </p:anim>
                                    <p:anim calcmode="lin" valueType="num">
                                      <p:cBhvr>
                                        <p:cTn id="9"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a:extLst>
              <a:ext uri="{28A0092B-C50C-407E-A947-70E740481C1C}">
                <a14:useLocalDpi xmlns:a14="http://schemas.microsoft.com/office/drawing/2010/main" val="0"/>
              </a:ext>
            </a:extLst>
          </a:blip>
          <a:srcRect/>
          <a:stretch>
            <a:fillRect/>
          </a:stretch>
        </p:blipFill>
        <p:spPr bwMode="auto">
          <a:xfrm>
            <a:off x="468091" y="2630076"/>
            <a:ext cx="1611087" cy="1579063"/>
          </a:xfrm>
          <a:prstGeom prst="rect">
            <a:avLst/>
          </a:prstGeom>
          <a:noFill/>
          <a:ln>
            <a:noFill/>
          </a:ln>
        </p:spPr>
      </p:pic>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2079178" y="2630076"/>
            <a:ext cx="1545770" cy="1579063"/>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948" y="2630076"/>
            <a:ext cx="1627585" cy="157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532" y="2630075"/>
            <a:ext cx="1701403" cy="157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7759" y="2630074"/>
            <a:ext cx="1760565" cy="157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828800" y="228600"/>
            <a:ext cx="5660972"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Uncomfortable Realities  in the Security Industry</a:t>
            </a:r>
            <a:endParaRPr lang="en-US" sz="2800" b="1" dirty="0">
              <a:solidFill>
                <a:prstClr val="black"/>
              </a:solidFill>
              <a:latin typeface="Arial" pitchFamily="34" charset="0"/>
              <a:cs typeface="Arial" pitchFamily="34" charset="0"/>
            </a:endParaRPr>
          </a:p>
        </p:txBody>
      </p:sp>
      <p:sp>
        <p:nvSpPr>
          <p:cNvPr id="2" name="TextBox 1"/>
          <p:cNvSpPr txBox="1"/>
          <p:nvPr/>
        </p:nvSpPr>
        <p:spPr>
          <a:xfrm>
            <a:off x="468092" y="4419600"/>
            <a:ext cx="8200232" cy="2308324"/>
          </a:xfrm>
          <a:prstGeom prst="rect">
            <a:avLst/>
          </a:prstGeom>
          <a:noFill/>
        </p:spPr>
        <p:txBody>
          <a:bodyPr wrap="square" rtlCol="0">
            <a:spAutoFit/>
          </a:bodyPr>
          <a:lstStyle/>
          <a:p>
            <a:pPr>
              <a:lnSpc>
                <a:spcPct val="150000"/>
              </a:lnSpc>
            </a:pPr>
            <a:r>
              <a:rPr lang="en-US" sz="2400" b="1" dirty="0" smtClean="0">
                <a:latin typeface="Arial" pitchFamily="34" charset="0"/>
                <a:cs typeface="Arial" pitchFamily="34" charset="0"/>
              </a:rPr>
              <a:t>Why are these five (5) guards  from  the “best security agency hall of famer, deployed in adjacent post sin a top three biggest companies wearing the collar pin differently.? “The blind leading the blind.”</a:t>
            </a:r>
            <a:endParaRPr lang="en-PH" sz="2400" b="1" dirty="0">
              <a:latin typeface="Arial" pitchFamily="34" charset="0"/>
              <a:cs typeface="Arial" pitchFamily="34" charset="0"/>
            </a:endParaRPr>
          </a:p>
        </p:txBody>
      </p:sp>
    </p:spTree>
    <p:extLst>
      <p:ext uri="{BB962C8B-B14F-4D97-AF65-F5344CB8AC3E}">
        <p14:creationId xmlns:p14="http://schemas.microsoft.com/office/powerpoint/2010/main" val="2163784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321003"/>
            <a:ext cx="5867400" cy="954107"/>
          </a:xfrm>
          <a:prstGeom prst="rect">
            <a:avLst/>
          </a:prstGeom>
        </p:spPr>
        <p:txBody>
          <a:bodyPr wrap="square">
            <a:spAutoFit/>
          </a:bodyPr>
          <a:lstStyle/>
          <a:p>
            <a:pPr marL="369888" lvl="0">
              <a:spcAft>
                <a:spcPts val="600"/>
              </a:spcAft>
            </a:pPr>
            <a:r>
              <a:rPr lang="en-US" sz="2800" b="1" dirty="0" smtClean="0">
                <a:solidFill>
                  <a:srgbClr val="000000"/>
                </a:solidFill>
                <a:latin typeface="Arial"/>
                <a:ea typeface="Times New Roman"/>
              </a:rPr>
              <a:t>WHAT IS NEEDED TO PURSUE THE SECURITY PROFESSION</a:t>
            </a:r>
            <a:endParaRPr lang="en-US" sz="2800" b="1" dirty="0">
              <a:solidFill>
                <a:srgbClr val="000000"/>
              </a:solidFill>
              <a:latin typeface="Arial"/>
              <a:ea typeface="Times New Roman"/>
            </a:endParaRPr>
          </a:p>
        </p:txBody>
      </p:sp>
    </p:spTree>
    <p:extLst>
      <p:ext uri="{BB962C8B-B14F-4D97-AF65-F5344CB8AC3E}">
        <p14:creationId xmlns:p14="http://schemas.microsoft.com/office/powerpoint/2010/main" val="2849036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543580"/>
            <a:ext cx="6705600" cy="523220"/>
          </a:xfrm>
          <a:prstGeom prst="rect">
            <a:avLst/>
          </a:prstGeom>
        </p:spPr>
        <p:txBody>
          <a:bodyPr wrap="square">
            <a:spAutoFit/>
          </a:bodyPr>
          <a:lstStyle/>
          <a:p>
            <a:pPr lvl="0" algn="ctr"/>
            <a:r>
              <a:rPr lang="en-US" sz="2800" b="1" dirty="0" smtClean="0">
                <a:solidFill>
                  <a:prstClr val="black"/>
                </a:solidFill>
                <a:latin typeface="Arial" charset="0"/>
                <a:cs typeface="Arial" charset="0"/>
              </a:rPr>
              <a:t>Attributes of a Profession</a:t>
            </a:r>
            <a:endParaRPr lang="en-US" sz="2800" b="1" dirty="0">
              <a:solidFill>
                <a:prstClr val="black"/>
              </a:solidFill>
            </a:endParaRPr>
          </a:p>
        </p:txBody>
      </p:sp>
      <p:sp>
        <p:nvSpPr>
          <p:cNvPr id="6" name="Rectangle 5"/>
          <p:cNvSpPr/>
          <p:nvPr/>
        </p:nvSpPr>
        <p:spPr>
          <a:xfrm>
            <a:off x="1828800" y="1981200"/>
            <a:ext cx="6172200" cy="3447098"/>
          </a:xfrm>
          <a:prstGeom prst="rect">
            <a:avLst/>
          </a:prstGeom>
        </p:spPr>
        <p:txBody>
          <a:bodyPr wrap="square">
            <a:spAutoFit/>
          </a:bodyPr>
          <a:lstStyle/>
          <a:p>
            <a:pPr marL="914400" lvl="0" indent="-457200">
              <a:spcBef>
                <a:spcPts val="600"/>
              </a:spcBef>
              <a:spcAft>
                <a:spcPts val="600"/>
              </a:spcAft>
              <a:buFontTx/>
              <a:buAutoNum type="arabicPeriod"/>
            </a:pPr>
            <a:r>
              <a:rPr lang="en-US" sz="2400" b="1" dirty="0">
                <a:solidFill>
                  <a:prstClr val="black"/>
                </a:solidFill>
                <a:latin typeface="Arial" charset="0"/>
              </a:rPr>
              <a:t>Specialized </a:t>
            </a:r>
            <a:r>
              <a:rPr lang="en-US" sz="2400" b="1" dirty="0" smtClean="0">
                <a:solidFill>
                  <a:prstClr val="black"/>
                </a:solidFill>
                <a:latin typeface="Arial" charset="0"/>
              </a:rPr>
              <a:t>Field </a:t>
            </a:r>
            <a:r>
              <a:rPr lang="en-US" sz="2400" b="1" dirty="0">
                <a:solidFill>
                  <a:prstClr val="black"/>
                </a:solidFill>
                <a:latin typeface="Arial" charset="0"/>
              </a:rPr>
              <a:t>of </a:t>
            </a:r>
            <a:r>
              <a:rPr lang="en-US" sz="2400" b="1" dirty="0" smtClean="0">
                <a:solidFill>
                  <a:prstClr val="black"/>
                </a:solidFill>
                <a:latin typeface="Arial" charset="0"/>
              </a:rPr>
              <a:t>Discipline</a:t>
            </a:r>
            <a:endParaRPr lang="en-US" sz="2400" b="1" dirty="0">
              <a:solidFill>
                <a:prstClr val="black"/>
              </a:solidFill>
              <a:latin typeface="Arial" charset="0"/>
            </a:endParaRPr>
          </a:p>
          <a:p>
            <a:pPr marL="914400" lvl="0" indent="-457200">
              <a:spcBef>
                <a:spcPts val="600"/>
              </a:spcBef>
              <a:spcAft>
                <a:spcPts val="600"/>
              </a:spcAft>
              <a:buFontTx/>
              <a:buAutoNum type="arabicPeriod"/>
            </a:pPr>
            <a:r>
              <a:rPr lang="en-US" sz="2400" b="1" dirty="0">
                <a:solidFill>
                  <a:prstClr val="black"/>
                </a:solidFill>
                <a:latin typeface="Arial" charset="0"/>
              </a:rPr>
              <a:t>Requires extensive and intensive study, experience and practice.</a:t>
            </a:r>
          </a:p>
          <a:p>
            <a:pPr marL="914400" lvl="0" indent="-457200">
              <a:spcBef>
                <a:spcPts val="600"/>
              </a:spcBef>
              <a:spcAft>
                <a:spcPts val="600"/>
              </a:spcAft>
              <a:buFontTx/>
              <a:buAutoNum type="arabicPeriod"/>
            </a:pPr>
            <a:r>
              <a:rPr lang="en-US" sz="2400" b="1" dirty="0">
                <a:solidFill>
                  <a:prstClr val="black"/>
                </a:solidFill>
                <a:latin typeface="Arial" charset="0"/>
              </a:rPr>
              <a:t>Continuing education</a:t>
            </a:r>
          </a:p>
          <a:p>
            <a:pPr marL="914400" lvl="0" indent="-457200">
              <a:spcBef>
                <a:spcPts val="600"/>
              </a:spcBef>
              <a:spcAft>
                <a:spcPts val="600"/>
              </a:spcAft>
              <a:buFontTx/>
              <a:buAutoNum type="arabicPeriod"/>
            </a:pPr>
            <a:r>
              <a:rPr lang="en-US" sz="2400" b="1" dirty="0">
                <a:solidFill>
                  <a:prstClr val="black"/>
                </a:solidFill>
                <a:latin typeface="Arial" charset="0"/>
              </a:rPr>
              <a:t>Self regulated</a:t>
            </a:r>
          </a:p>
          <a:p>
            <a:pPr marL="914400" lvl="0" indent="-457200">
              <a:spcBef>
                <a:spcPts val="600"/>
              </a:spcBef>
              <a:spcAft>
                <a:spcPts val="600"/>
              </a:spcAft>
              <a:buFontTx/>
              <a:buAutoNum type="arabicPeriod"/>
            </a:pPr>
            <a:r>
              <a:rPr lang="en-US" sz="2400" b="1" dirty="0">
                <a:solidFill>
                  <a:prstClr val="black"/>
                </a:solidFill>
                <a:latin typeface="Arial" charset="0"/>
              </a:rPr>
              <a:t>Autonomous</a:t>
            </a:r>
          </a:p>
          <a:p>
            <a:pPr marL="914400" lvl="0" indent="-457200">
              <a:spcBef>
                <a:spcPts val="600"/>
              </a:spcBef>
              <a:spcAft>
                <a:spcPts val="600"/>
              </a:spcAft>
              <a:buFontTx/>
              <a:buAutoNum type="arabicPeriod"/>
            </a:pPr>
            <a:r>
              <a:rPr lang="en-US" sz="2400" b="1" dirty="0">
                <a:solidFill>
                  <a:prstClr val="black"/>
                </a:solidFill>
                <a:latin typeface="Arial" charset="0"/>
              </a:rPr>
              <a:t>Has </a:t>
            </a:r>
            <a:r>
              <a:rPr lang="en-US" sz="2400" b="1" dirty="0" smtClean="0">
                <a:solidFill>
                  <a:prstClr val="black"/>
                </a:solidFill>
                <a:latin typeface="Arial" charset="0"/>
              </a:rPr>
              <a:t>Social Relevance</a:t>
            </a:r>
            <a:endParaRPr lang="en-US" sz="2400" b="1" dirty="0">
              <a:solidFill>
                <a:prstClr val="black"/>
              </a:solidFill>
              <a:latin typeface="Arial" charset="0"/>
            </a:endParaRPr>
          </a:p>
        </p:txBody>
      </p:sp>
    </p:spTree>
    <p:extLst>
      <p:ext uri="{BB962C8B-B14F-4D97-AF65-F5344CB8AC3E}">
        <p14:creationId xmlns:p14="http://schemas.microsoft.com/office/powerpoint/2010/main" val="1721682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68014"/>
            <a:ext cx="6248400" cy="523220"/>
          </a:xfrm>
          <a:prstGeom prst="rect">
            <a:avLst/>
          </a:prstGeom>
        </p:spPr>
        <p:txBody>
          <a:bodyPr wrap="square">
            <a:spAutoFit/>
          </a:bodyPr>
          <a:lstStyle/>
          <a:p>
            <a:pPr lvl="0" algn="ctr"/>
            <a:r>
              <a:rPr lang="en-US" sz="2800" b="1" dirty="0" smtClean="0">
                <a:solidFill>
                  <a:prstClr val="black"/>
                </a:solidFill>
                <a:latin typeface="Arial" charset="0"/>
                <a:cs typeface="Arial" charset="0"/>
              </a:rPr>
              <a:t>Required Competencies</a:t>
            </a:r>
            <a:endParaRPr lang="en-US" sz="2800" b="1" dirty="0">
              <a:solidFill>
                <a:prstClr val="black"/>
              </a:solidFill>
            </a:endParaRPr>
          </a:p>
        </p:txBody>
      </p:sp>
      <p:sp>
        <p:nvSpPr>
          <p:cNvPr id="9" name="Rectangle 8"/>
          <p:cNvSpPr/>
          <p:nvPr/>
        </p:nvSpPr>
        <p:spPr>
          <a:xfrm>
            <a:off x="2513341" y="1371600"/>
            <a:ext cx="3845926" cy="461665"/>
          </a:xfrm>
          <a:prstGeom prst="rect">
            <a:avLst/>
          </a:prstGeom>
        </p:spPr>
        <p:txBody>
          <a:bodyPr wrap="none">
            <a:spAutoFit/>
          </a:bodyPr>
          <a:lstStyle/>
          <a:p>
            <a:pPr algn="ctr"/>
            <a:r>
              <a:rPr lang="en-US" sz="2400" b="1" dirty="0">
                <a:solidFill>
                  <a:prstClr val="black"/>
                </a:solidFill>
                <a:latin typeface="Arial" charset="0"/>
                <a:cs typeface="Arial" charset="0"/>
              </a:rPr>
              <a:t>Universal  Competencies</a:t>
            </a:r>
            <a:endParaRPr lang="en-US" sz="2400" b="1" dirty="0"/>
          </a:p>
        </p:txBody>
      </p:sp>
      <p:sp>
        <p:nvSpPr>
          <p:cNvPr id="10" name="Rectangle 9"/>
          <p:cNvSpPr/>
          <p:nvPr/>
        </p:nvSpPr>
        <p:spPr>
          <a:xfrm>
            <a:off x="227341" y="2286000"/>
            <a:ext cx="4572000" cy="4170372"/>
          </a:xfrm>
          <a:prstGeom prst="rect">
            <a:avLst/>
          </a:prstGeom>
        </p:spPr>
        <p:txBody>
          <a:bodyPr>
            <a:spAutoFit/>
          </a:bodyPr>
          <a:lstStyle/>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Management</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Administration </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Human Resources </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Finance </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Accounting </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Operations Management </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Communications </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Public Relations</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Entrepreneurship</a:t>
            </a:r>
          </a:p>
          <a:p>
            <a:pPr marL="685800" marR="36830" lvl="0" indent="-457200" algn="just">
              <a:spcAft>
                <a:spcPts val="600"/>
              </a:spcAft>
              <a:buFont typeface="+mj-lt"/>
              <a:buAutoNum type="arabicPeriod"/>
              <a:tabLst>
                <a:tab pos="1092200" algn="l"/>
              </a:tabLst>
            </a:pPr>
            <a:r>
              <a:rPr lang="en-US" sz="2200" b="1" dirty="0">
                <a:solidFill>
                  <a:prstClr val="black"/>
                </a:solidFill>
                <a:latin typeface="Arial"/>
                <a:ea typeface="Garamond"/>
                <a:cs typeface="Garamond"/>
              </a:rPr>
              <a:t>Human Rights</a:t>
            </a:r>
          </a:p>
        </p:txBody>
      </p:sp>
      <p:sp>
        <p:nvSpPr>
          <p:cNvPr id="12" name="Rectangle 11"/>
          <p:cNvSpPr/>
          <p:nvPr/>
        </p:nvSpPr>
        <p:spPr>
          <a:xfrm>
            <a:off x="4191000" y="2237268"/>
            <a:ext cx="4572000" cy="4267835"/>
          </a:xfrm>
          <a:prstGeom prst="rect">
            <a:avLst/>
          </a:prstGeom>
        </p:spPr>
        <p:txBody>
          <a:bodyPr>
            <a:spAutoFit/>
          </a:bodyPr>
          <a:lstStyle/>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Environment Protection</a:t>
            </a: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Leadership</a:t>
            </a: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Policy Formulation </a:t>
            </a: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Engineering	</a:t>
            </a: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Economics   </a:t>
            </a: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Operations </a:t>
            </a:r>
            <a:r>
              <a:rPr lang="en-US" sz="2200" b="1" dirty="0" smtClean="0">
                <a:solidFill>
                  <a:prstClr val="black"/>
                </a:solidFill>
                <a:latin typeface="Arial"/>
                <a:ea typeface="Garamond"/>
                <a:cs typeface="Garamond"/>
              </a:rPr>
              <a:t> Research   </a:t>
            </a:r>
            <a:endParaRPr lang="en-US" sz="2200" b="1" dirty="0">
              <a:solidFill>
                <a:prstClr val="black"/>
              </a:solidFill>
              <a:latin typeface="Arial"/>
              <a:ea typeface="Garamond"/>
              <a:cs typeface="Garamond"/>
            </a:endParaRP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Project Management </a:t>
            </a: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Education and Training</a:t>
            </a:r>
          </a:p>
          <a:p>
            <a:pPr marL="685800" marR="36830" lvl="0" indent="-457200" algn="just">
              <a:spcBef>
                <a:spcPts val="500"/>
              </a:spcBef>
              <a:spcAft>
                <a:spcPts val="600"/>
              </a:spcAft>
              <a:buFont typeface="+mj-lt"/>
              <a:buAutoNum type="arabicPeriod" startAt="11"/>
              <a:tabLst>
                <a:tab pos="1092200" algn="l"/>
              </a:tabLst>
            </a:pPr>
            <a:r>
              <a:rPr lang="en-US" sz="2200" b="1" dirty="0">
                <a:solidFill>
                  <a:prstClr val="black"/>
                </a:solidFill>
                <a:latin typeface="Arial"/>
                <a:ea typeface="Garamond"/>
                <a:cs typeface="Garamond"/>
              </a:rPr>
              <a:t>Law and Investigation     </a:t>
            </a:r>
            <a:endParaRPr lang="en-US" sz="2200" b="1" dirty="0">
              <a:solidFill>
                <a:prstClr val="black"/>
              </a:solidFill>
              <a:latin typeface="Arial"/>
            </a:endParaRPr>
          </a:p>
        </p:txBody>
      </p:sp>
    </p:spTree>
    <p:extLst>
      <p:ext uri="{BB962C8B-B14F-4D97-AF65-F5344CB8AC3E}">
        <p14:creationId xmlns:p14="http://schemas.microsoft.com/office/powerpoint/2010/main" val="215910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fade">
                                      <p:cBhvr>
                                        <p:cTn id="49" dur="1000"/>
                                        <p:tgtEl>
                                          <p:spTgt spid="10">
                                            <p:txEl>
                                              <p:pRg st="6" end="6"/>
                                            </p:txEl>
                                          </p:spTgt>
                                        </p:tgtEl>
                                      </p:cBhvr>
                                    </p:animEffect>
                                    <p:anim calcmode="lin" valueType="num">
                                      <p:cBhvr>
                                        <p:cTn id="5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Effect transition="in" filter="fade">
                                      <p:cBhvr>
                                        <p:cTn id="56" dur="1000"/>
                                        <p:tgtEl>
                                          <p:spTgt spid="10">
                                            <p:txEl>
                                              <p:pRg st="7" end="7"/>
                                            </p:txEl>
                                          </p:spTgt>
                                        </p:tgtEl>
                                      </p:cBhvr>
                                    </p:animEffect>
                                    <p:anim calcmode="lin" valueType="num">
                                      <p:cBhvr>
                                        <p:cTn id="57"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8" end="8"/>
                                            </p:txEl>
                                          </p:spTgt>
                                        </p:tgtEl>
                                        <p:attrNameLst>
                                          <p:attrName>style.visibility</p:attrName>
                                        </p:attrNameLst>
                                      </p:cBhvr>
                                      <p:to>
                                        <p:strVal val="visible"/>
                                      </p:to>
                                    </p:set>
                                    <p:animEffect transition="in" filter="fade">
                                      <p:cBhvr>
                                        <p:cTn id="63" dur="1000"/>
                                        <p:tgtEl>
                                          <p:spTgt spid="10">
                                            <p:txEl>
                                              <p:pRg st="8" end="8"/>
                                            </p:txEl>
                                          </p:spTgt>
                                        </p:tgtEl>
                                      </p:cBhvr>
                                    </p:animEffect>
                                    <p:anim calcmode="lin" valueType="num">
                                      <p:cBhvr>
                                        <p:cTn id="64"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xEl>
                                              <p:pRg st="9" end="9"/>
                                            </p:txEl>
                                          </p:spTgt>
                                        </p:tgtEl>
                                        <p:attrNameLst>
                                          <p:attrName>style.visibility</p:attrName>
                                        </p:attrNameLst>
                                      </p:cBhvr>
                                      <p:to>
                                        <p:strVal val="visible"/>
                                      </p:to>
                                    </p:set>
                                    <p:animEffect transition="in" filter="fade">
                                      <p:cBhvr>
                                        <p:cTn id="70" dur="1000"/>
                                        <p:tgtEl>
                                          <p:spTgt spid="10">
                                            <p:txEl>
                                              <p:pRg st="9" end="9"/>
                                            </p:txEl>
                                          </p:spTgt>
                                        </p:tgtEl>
                                      </p:cBhvr>
                                    </p:animEffect>
                                    <p:anim calcmode="lin" valueType="num">
                                      <p:cBhvr>
                                        <p:cTn id="71"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fade">
                                      <p:cBhvr>
                                        <p:cTn id="77" dur="1000"/>
                                        <p:tgtEl>
                                          <p:spTgt spid="12">
                                            <p:txEl>
                                              <p:pRg st="0" end="0"/>
                                            </p:txEl>
                                          </p:spTgt>
                                        </p:tgtEl>
                                      </p:cBhvr>
                                    </p:animEffect>
                                    <p:anim calcmode="lin" valueType="num">
                                      <p:cBhvr>
                                        <p:cTn id="7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2">
                                            <p:txEl>
                                              <p:pRg st="1" end="1"/>
                                            </p:txEl>
                                          </p:spTgt>
                                        </p:tgtEl>
                                        <p:attrNameLst>
                                          <p:attrName>style.visibility</p:attrName>
                                        </p:attrNameLst>
                                      </p:cBhvr>
                                      <p:to>
                                        <p:strVal val="visible"/>
                                      </p:to>
                                    </p:set>
                                    <p:animEffect transition="in" filter="fade">
                                      <p:cBhvr>
                                        <p:cTn id="84" dur="1000"/>
                                        <p:tgtEl>
                                          <p:spTgt spid="12">
                                            <p:txEl>
                                              <p:pRg st="1" end="1"/>
                                            </p:txEl>
                                          </p:spTgt>
                                        </p:tgtEl>
                                      </p:cBhvr>
                                    </p:animEffect>
                                    <p:anim calcmode="lin" valueType="num">
                                      <p:cBhvr>
                                        <p:cTn id="8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2">
                                            <p:txEl>
                                              <p:pRg st="2" end="2"/>
                                            </p:txEl>
                                          </p:spTgt>
                                        </p:tgtEl>
                                        <p:attrNameLst>
                                          <p:attrName>style.visibility</p:attrName>
                                        </p:attrNameLst>
                                      </p:cBhvr>
                                      <p:to>
                                        <p:strVal val="visible"/>
                                      </p:to>
                                    </p:set>
                                    <p:animEffect transition="in" filter="fade">
                                      <p:cBhvr>
                                        <p:cTn id="91" dur="1000"/>
                                        <p:tgtEl>
                                          <p:spTgt spid="12">
                                            <p:txEl>
                                              <p:pRg st="2" end="2"/>
                                            </p:txEl>
                                          </p:spTgt>
                                        </p:tgtEl>
                                      </p:cBhvr>
                                    </p:animEffect>
                                    <p:anim calcmode="lin" valueType="num">
                                      <p:cBhvr>
                                        <p:cTn id="9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2">
                                            <p:txEl>
                                              <p:pRg st="3" end="3"/>
                                            </p:txEl>
                                          </p:spTgt>
                                        </p:tgtEl>
                                        <p:attrNameLst>
                                          <p:attrName>style.visibility</p:attrName>
                                        </p:attrNameLst>
                                      </p:cBhvr>
                                      <p:to>
                                        <p:strVal val="visible"/>
                                      </p:to>
                                    </p:set>
                                    <p:animEffect transition="in" filter="fade">
                                      <p:cBhvr>
                                        <p:cTn id="98" dur="1000"/>
                                        <p:tgtEl>
                                          <p:spTgt spid="12">
                                            <p:txEl>
                                              <p:pRg st="3" end="3"/>
                                            </p:txEl>
                                          </p:spTgt>
                                        </p:tgtEl>
                                      </p:cBhvr>
                                    </p:animEffect>
                                    <p:anim calcmode="lin" valueType="num">
                                      <p:cBhvr>
                                        <p:cTn id="9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0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2">
                                            <p:txEl>
                                              <p:pRg st="4" end="4"/>
                                            </p:txEl>
                                          </p:spTgt>
                                        </p:tgtEl>
                                        <p:attrNameLst>
                                          <p:attrName>style.visibility</p:attrName>
                                        </p:attrNameLst>
                                      </p:cBhvr>
                                      <p:to>
                                        <p:strVal val="visible"/>
                                      </p:to>
                                    </p:set>
                                    <p:animEffect transition="in" filter="fade">
                                      <p:cBhvr>
                                        <p:cTn id="105" dur="1000"/>
                                        <p:tgtEl>
                                          <p:spTgt spid="12">
                                            <p:txEl>
                                              <p:pRg st="4" end="4"/>
                                            </p:txEl>
                                          </p:spTgt>
                                        </p:tgtEl>
                                      </p:cBhvr>
                                    </p:animEffect>
                                    <p:anim calcmode="lin" valueType="num">
                                      <p:cBhvr>
                                        <p:cTn id="10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10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2">
                                            <p:txEl>
                                              <p:pRg st="5" end="5"/>
                                            </p:txEl>
                                          </p:spTgt>
                                        </p:tgtEl>
                                        <p:attrNameLst>
                                          <p:attrName>style.visibility</p:attrName>
                                        </p:attrNameLst>
                                      </p:cBhvr>
                                      <p:to>
                                        <p:strVal val="visible"/>
                                      </p:to>
                                    </p:set>
                                    <p:animEffect transition="in" filter="fade">
                                      <p:cBhvr>
                                        <p:cTn id="112" dur="1000"/>
                                        <p:tgtEl>
                                          <p:spTgt spid="12">
                                            <p:txEl>
                                              <p:pRg st="5" end="5"/>
                                            </p:txEl>
                                          </p:spTgt>
                                        </p:tgtEl>
                                      </p:cBhvr>
                                    </p:animEffect>
                                    <p:anim calcmode="lin" valueType="num">
                                      <p:cBhvr>
                                        <p:cTn id="11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11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2">
                                            <p:txEl>
                                              <p:pRg st="6" end="6"/>
                                            </p:txEl>
                                          </p:spTgt>
                                        </p:tgtEl>
                                        <p:attrNameLst>
                                          <p:attrName>style.visibility</p:attrName>
                                        </p:attrNameLst>
                                      </p:cBhvr>
                                      <p:to>
                                        <p:strVal val="visible"/>
                                      </p:to>
                                    </p:set>
                                    <p:animEffect transition="in" filter="fade">
                                      <p:cBhvr>
                                        <p:cTn id="119" dur="1000"/>
                                        <p:tgtEl>
                                          <p:spTgt spid="12">
                                            <p:txEl>
                                              <p:pRg st="6" end="6"/>
                                            </p:txEl>
                                          </p:spTgt>
                                        </p:tgtEl>
                                      </p:cBhvr>
                                    </p:animEffect>
                                    <p:anim calcmode="lin" valueType="num">
                                      <p:cBhvr>
                                        <p:cTn id="12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121"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12">
                                            <p:txEl>
                                              <p:pRg st="7" end="7"/>
                                            </p:txEl>
                                          </p:spTgt>
                                        </p:tgtEl>
                                        <p:attrNameLst>
                                          <p:attrName>style.visibility</p:attrName>
                                        </p:attrNameLst>
                                      </p:cBhvr>
                                      <p:to>
                                        <p:strVal val="visible"/>
                                      </p:to>
                                    </p:set>
                                    <p:animEffect transition="in" filter="fade">
                                      <p:cBhvr>
                                        <p:cTn id="126" dur="1000"/>
                                        <p:tgtEl>
                                          <p:spTgt spid="12">
                                            <p:txEl>
                                              <p:pRg st="7" end="7"/>
                                            </p:txEl>
                                          </p:spTgt>
                                        </p:tgtEl>
                                      </p:cBhvr>
                                    </p:animEffect>
                                    <p:anim calcmode="lin" valueType="num">
                                      <p:cBhvr>
                                        <p:cTn id="127"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128"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12">
                                            <p:txEl>
                                              <p:pRg st="8" end="8"/>
                                            </p:txEl>
                                          </p:spTgt>
                                        </p:tgtEl>
                                        <p:attrNameLst>
                                          <p:attrName>style.visibility</p:attrName>
                                        </p:attrNameLst>
                                      </p:cBhvr>
                                      <p:to>
                                        <p:strVal val="visible"/>
                                      </p:to>
                                    </p:set>
                                    <p:animEffect transition="in" filter="fade">
                                      <p:cBhvr>
                                        <p:cTn id="133" dur="1000"/>
                                        <p:tgtEl>
                                          <p:spTgt spid="12">
                                            <p:txEl>
                                              <p:pRg st="8" end="8"/>
                                            </p:txEl>
                                          </p:spTgt>
                                        </p:tgtEl>
                                      </p:cBhvr>
                                    </p:animEffect>
                                    <p:anim calcmode="lin" valueType="num">
                                      <p:cBhvr>
                                        <p:cTn id="134"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135"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148840" y="4114801"/>
            <a:ext cx="3771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b="1" dirty="0"/>
          </a:p>
        </p:txBody>
      </p:sp>
      <p:sp>
        <p:nvSpPr>
          <p:cNvPr id="8" name="Text Box 130"/>
          <p:cNvSpPr txBox="1">
            <a:spLocks noChangeArrowheads="1"/>
          </p:cNvSpPr>
          <p:nvPr/>
        </p:nvSpPr>
        <p:spPr bwMode="auto">
          <a:xfrm>
            <a:off x="502444" y="590867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b="1" dirty="0"/>
          </a:p>
        </p:txBody>
      </p:sp>
      <p:sp>
        <p:nvSpPr>
          <p:cNvPr id="10" name="Text Box 132"/>
          <p:cNvSpPr txBox="1">
            <a:spLocks noChangeArrowheads="1"/>
          </p:cNvSpPr>
          <p:nvPr/>
        </p:nvSpPr>
        <p:spPr bwMode="auto">
          <a:xfrm>
            <a:off x="7377170" y="2690319"/>
            <a:ext cx="176683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000" b="1" dirty="0" smtClean="0">
              <a:latin typeface="+mj-lt"/>
            </a:endParaRPr>
          </a:p>
          <a:p>
            <a:r>
              <a:rPr lang="en-US" altLang="en-US" sz="2000" b="1" dirty="0" smtClean="0">
                <a:latin typeface="+mj-lt"/>
              </a:rPr>
              <a:t>R - Resource</a:t>
            </a:r>
          </a:p>
          <a:p>
            <a:r>
              <a:rPr lang="en-US" altLang="en-US" sz="2000" b="1" dirty="0" smtClean="0">
                <a:latin typeface="+mj-lt"/>
              </a:rPr>
              <a:t>T - Time</a:t>
            </a:r>
          </a:p>
          <a:p>
            <a:r>
              <a:rPr lang="en-US" altLang="en-US" sz="2000" b="1" dirty="0" smtClean="0">
                <a:latin typeface="+mj-lt"/>
              </a:rPr>
              <a:t>$ - </a:t>
            </a:r>
            <a:r>
              <a:rPr lang="en-US" altLang="en-US" sz="2000" b="1" dirty="0">
                <a:latin typeface="+mj-lt"/>
              </a:rPr>
              <a:t>Goal        </a:t>
            </a:r>
            <a:endParaRPr lang="en-US" altLang="en-US" sz="2000" b="1" dirty="0" smtClean="0">
              <a:latin typeface="+mj-lt"/>
            </a:endParaRPr>
          </a:p>
          <a:p>
            <a:endParaRPr lang="en-US" altLang="en-US" sz="2000" b="1" dirty="0">
              <a:latin typeface="+mj-lt"/>
            </a:endParaRPr>
          </a:p>
        </p:txBody>
      </p:sp>
      <p:sp>
        <p:nvSpPr>
          <p:cNvPr id="14" name="Rectangle 13"/>
          <p:cNvSpPr/>
          <p:nvPr/>
        </p:nvSpPr>
        <p:spPr>
          <a:xfrm>
            <a:off x="594809" y="2717421"/>
            <a:ext cx="2795034" cy="3785652"/>
          </a:xfrm>
          <a:prstGeom prst="rect">
            <a:avLst/>
          </a:prstGeom>
        </p:spPr>
        <p:txBody>
          <a:bodyPr wrap="square">
            <a:spAutoFit/>
          </a:bodyPr>
          <a:lstStyle/>
          <a:p>
            <a:r>
              <a:rPr lang="en-US" sz="2400" b="1" dirty="0" smtClean="0">
                <a:solidFill>
                  <a:schemeClr val="tx1">
                    <a:lumMod val="75000"/>
                    <a:lumOff val="25000"/>
                  </a:schemeClr>
                </a:solidFill>
                <a:latin typeface="+mj-lt"/>
              </a:rPr>
              <a:t>The basic </a:t>
            </a:r>
            <a:r>
              <a:rPr lang="en-US" sz="2400" b="1" dirty="0">
                <a:solidFill>
                  <a:schemeClr val="tx1">
                    <a:lumMod val="75000"/>
                    <a:lumOff val="25000"/>
                  </a:schemeClr>
                </a:solidFill>
                <a:latin typeface="+mj-lt"/>
              </a:rPr>
              <a:t>o</a:t>
            </a:r>
            <a:r>
              <a:rPr lang="en-US" sz="2400" b="1" dirty="0" smtClean="0">
                <a:solidFill>
                  <a:schemeClr val="tx1">
                    <a:lumMod val="75000"/>
                    <a:lumOff val="25000"/>
                  </a:schemeClr>
                </a:solidFill>
                <a:latin typeface="+mj-lt"/>
              </a:rPr>
              <a:t>bjective of any business  is to </a:t>
            </a:r>
            <a:r>
              <a:rPr lang="en-US" sz="2400" b="1" dirty="0" smtClean="0">
                <a:solidFill>
                  <a:srgbClr val="FF0000"/>
                </a:solidFill>
                <a:latin typeface="+mj-lt"/>
              </a:rPr>
              <a:t>have money.</a:t>
            </a:r>
          </a:p>
          <a:p>
            <a:endParaRPr lang="en-US" sz="2400" b="1" dirty="0">
              <a:latin typeface="+mj-lt"/>
            </a:endParaRPr>
          </a:p>
          <a:p>
            <a:r>
              <a:rPr lang="en-US" sz="2400" b="1" dirty="0" smtClean="0">
                <a:solidFill>
                  <a:schemeClr val="tx1">
                    <a:lumMod val="75000"/>
                    <a:lumOff val="25000"/>
                  </a:schemeClr>
                </a:solidFill>
                <a:latin typeface="+mj-lt"/>
              </a:rPr>
              <a:t>The basic mission of any business is     </a:t>
            </a:r>
            <a:r>
              <a:rPr lang="en-US" sz="2400" b="1" dirty="0" smtClean="0">
                <a:solidFill>
                  <a:srgbClr val="FF0000"/>
                </a:solidFill>
                <a:latin typeface="+mj-lt"/>
              </a:rPr>
              <a:t>make money.</a:t>
            </a:r>
          </a:p>
          <a:p>
            <a:endParaRPr lang="en-US" sz="2400" b="1" dirty="0">
              <a:solidFill>
                <a:srgbClr val="FF0000"/>
              </a:solidFill>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675" y="1503389"/>
            <a:ext cx="5089615" cy="499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24218" y="1365021"/>
            <a:ext cx="2860214" cy="1200329"/>
          </a:xfrm>
          <a:prstGeom prst="rect">
            <a:avLst/>
          </a:prstGeom>
        </p:spPr>
        <p:txBody>
          <a:bodyPr wrap="square">
            <a:spAutoFit/>
          </a:bodyPr>
          <a:lstStyle/>
          <a:p>
            <a:pPr lvl="0" algn="ctr"/>
            <a:r>
              <a:rPr lang="en-US" sz="2400" b="1" dirty="0">
                <a:solidFill>
                  <a:schemeClr val="tx2"/>
                </a:solidFill>
                <a:latin typeface="Arial" pitchFamily="34" charset="0"/>
                <a:cs typeface="Arial" pitchFamily="34" charset="0"/>
              </a:rPr>
              <a:t>Security Fundamentals </a:t>
            </a:r>
          </a:p>
          <a:p>
            <a:pPr lvl="0" algn="ctr"/>
            <a:r>
              <a:rPr lang="en-US" sz="2400" b="1" dirty="0">
                <a:solidFill>
                  <a:schemeClr val="tx2"/>
                </a:solidFill>
                <a:latin typeface="Arial" pitchFamily="34" charset="0"/>
                <a:cs typeface="Arial" pitchFamily="34" charset="0"/>
              </a:rPr>
              <a:t>No. 1 </a:t>
            </a:r>
          </a:p>
        </p:txBody>
      </p:sp>
      <p:sp>
        <p:nvSpPr>
          <p:cNvPr id="2" name="TextBox 1"/>
          <p:cNvSpPr txBox="1"/>
          <p:nvPr/>
        </p:nvSpPr>
        <p:spPr>
          <a:xfrm>
            <a:off x="1955283" y="332225"/>
            <a:ext cx="5740674" cy="523220"/>
          </a:xfrm>
          <a:prstGeom prst="rect">
            <a:avLst/>
          </a:prstGeom>
          <a:noFill/>
        </p:spPr>
        <p:txBody>
          <a:bodyPr wrap="none" rtlCol="0">
            <a:spAutoFit/>
          </a:bodyPr>
          <a:lstStyle/>
          <a:p>
            <a:r>
              <a:rPr lang="en-US" sz="2800" b="1" dirty="0" smtClean="0">
                <a:latin typeface="Arial" pitchFamily="34" charset="0"/>
                <a:cs typeface="Arial" pitchFamily="34" charset="0"/>
              </a:rPr>
              <a:t>Learn the Language of Business</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899844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1000"/>
                                        <p:tgtEl>
                                          <p:spTgt spid="14">
                                            <p:txEl>
                                              <p:pRg st="2" end="2"/>
                                            </p:txEl>
                                          </p:spTgt>
                                        </p:tgtEl>
                                      </p:cBhvr>
                                    </p:animEffect>
                                    <p:anim calcmode="lin" valueType="num">
                                      <p:cBhvr>
                                        <p:cTn id="1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29998" y="2819400"/>
            <a:ext cx="3235578" cy="1569660"/>
          </a:xfrm>
          <a:prstGeom prst="rect">
            <a:avLst/>
          </a:prstGeom>
        </p:spPr>
        <p:txBody>
          <a:bodyPr wrap="square">
            <a:spAutoFit/>
          </a:bodyPr>
          <a:lstStyle/>
          <a:p>
            <a:pPr lvl="0"/>
            <a:r>
              <a:rPr lang="en-US" sz="2400" b="1" dirty="0" smtClean="0">
                <a:latin typeface="+mj-lt"/>
              </a:rPr>
              <a:t>Every  company  </a:t>
            </a:r>
            <a:r>
              <a:rPr lang="en-US" sz="2400" b="1" dirty="0" smtClean="0">
                <a:solidFill>
                  <a:srgbClr val="FF0000"/>
                </a:solidFill>
                <a:latin typeface="+mj-lt"/>
              </a:rPr>
              <a:t>resource</a:t>
            </a:r>
            <a:r>
              <a:rPr lang="en-US" sz="2400" b="1" dirty="0" smtClean="0">
                <a:latin typeface="+mj-lt"/>
              </a:rPr>
              <a:t> is essential to achieve business objectives.</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057" y="2286000"/>
            <a:ext cx="5678424" cy="28721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180166" y="1508000"/>
            <a:ext cx="2860214" cy="1200329"/>
          </a:xfrm>
          <a:prstGeom prst="rect">
            <a:avLst/>
          </a:prstGeom>
        </p:spPr>
        <p:txBody>
          <a:bodyPr wrap="square">
            <a:spAutoFit/>
          </a:bodyPr>
          <a:lstStyle/>
          <a:p>
            <a:pPr lvl="0" algn="ctr"/>
            <a:r>
              <a:rPr lang="en-US" sz="2400" b="1" dirty="0">
                <a:solidFill>
                  <a:schemeClr val="tx2"/>
                </a:solidFill>
                <a:latin typeface="+mj-lt"/>
              </a:rPr>
              <a:t>Security Fundamentals </a:t>
            </a:r>
          </a:p>
          <a:p>
            <a:pPr lvl="0" algn="ctr"/>
            <a:r>
              <a:rPr lang="en-US" sz="2400" b="1" dirty="0">
                <a:solidFill>
                  <a:schemeClr val="tx2"/>
                </a:solidFill>
                <a:latin typeface="+mj-lt"/>
              </a:rPr>
              <a:t>No. </a:t>
            </a:r>
            <a:r>
              <a:rPr lang="en-US" sz="2400" b="1" dirty="0" smtClean="0">
                <a:solidFill>
                  <a:schemeClr val="tx2"/>
                </a:solidFill>
                <a:latin typeface="+mj-lt"/>
              </a:rPr>
              <a:t>2 </a:t>
            </a:r>
            <a:endParaRPr lang="en-US" sz="2400" b="1" dirty="0">
              <a:solidFill>
                <a:schemeClr val="tx2"/>
              </a:solidFill>
              <a:latin typeface="+mj-lt"/>
            </a:endParaRPr>
          </a:p>
        </p:txBody>
      </p:sp>
      <p:sp>
        <p:nvSpPr>
          <p:cNvPr id="34" name="Rectangle 33"/>
          <p:cNvSpPr/>
          <p:nvPr/>
        </p:nvSpPr>
        <p:spPr>
          <a:xfrm>
            <a:off x="3463057" y="5725551"/>
            <a:ext cx="5418471" cy="430887"/>
          </a:xfrm>
          <a:prstGeom prst="rect">
            <a:avLst/>
          </a:prstGeom>
        </p:spPr>
        <p:txBody>
          <a:bodyPr wrap="none">
            <a:spAutoFit/>
          </a:bodyPr>
          <a:lstStyle/>
          <a:p>
            <a:r>
              <a:rPr lang="en-US" sz="2200" b="1" dirty="0" smtClean="0">
                <a:latin typeface="+mj-lt"/>
              </a:rPr>
              <a:t>Functional Relationships of Resources</a:t>
            </a:r>
            <a:endParaRPr lang="en-US" sz="2200" b="1" dirty="0">
              <a:latin typeface="+mj-lt"/>
            </a:endParaRPr>
          </a:p>
        </p:txBody>
      </p:sp>
      <p:sp>
        <p:nvSpPr>
          <p:cNvPr id="30" name="Rectangle 29"/>
          <p:cNvSpPr/>
          <p:nvPr/>
        </p:nvSpPr>
        <p:spPr>
          <a:xfrm>
            <a:off x="3590543" y="1752600"/>
            <a:ext cx="5423453" cy="39258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847787" y="6340853"/>
            <a:ext cx="6096000" cy="400110"/>
          </a:xfrm>
          <a:prstGeom prst="rect">
            <a:avLst/>
          </a:prstGeom>
          <a:noFill/>
        </p:spPr>
        <p:txBody>
          <a:bodyPr wrap="square" rtlCol="0">
            <a:spAutoFit/>
          </a:bodyPr>
          <a:lstStyle/>
          <a:p>
            <a:r>
              <a:rPr lang="en-US" sz="2000" b="1" i="1" dirty="0" smtClean="0">
                <a:solidFill>
                  <a:schemeClr val="tx2"/>
                </a:solidFill>
                <a:latin typeface="+mj-lt"/>
                <a:cs typeface="Arial" panose="020B0604020202020204" pitchFamily="34" charset="0"/>
              </a:rPr>
              <a:t>Source: “The Art and Science of Security, 2012.</a:t>
            </a:r>
            <a:endParaRPr lang="en-US" sz="2000" b="1" i="1" dirty="0">
              <a:solidFill>
                <a:schemeClr val="tx2"/>
              </a:solidFill>
              <a:latin typeface="+mj-lt"/>
              <a:cs typeface="Arial" panose="020B0604020202020204" pitchFamily="34" charset="0"/>
            </a:endParaRPr>
          </a:p>
        </p:txBody>
      </p:sp>
      <p:sp>
        <p:nvSpPr>
          <p:cNvPr id="2" name="Rectangle 1"/>
          <p:cNvSpPr/>
          <p:nvPr/>
        </p:nvSpPr>
        <p:spPr>
          <a:xfrm>
            <a:off x="166914" y="4525222"/>
            <a:ext cx="2437526" cy="1200329"/>
          </a:xfrm>
          <a:prstGeom prst="rect">
            <a:avLst/>
          </a:prstGeom>
        </p:spPr>
        <p:txBody>
          <a:bodyPr wrap="square">
            <a:spAutoFit/>
          </a:bodyPr>
          <a:lstStyle/>
          <a:p>
            <a:pPr lvl="0"/>
            <a:r>
              <a:rPr lang="en-US" sz="2400" b="1" dirty="0">
                <a:latin typeface="+mj-lt"/>
              </a:rPr>
              <a:t>Resources are the </a:t>
            </a:r>
            <a:r>
              <a:rPr lang="en-US" sz="2400" b="1" dirty="0">
                <a:solidFill>
                  <a:srgbClr val="FF0000"/>
                </a:solidFill>
                <a:latin typeface="+mj-lt"/>
              </a:rPr>
              <a:t>“Objects of Security”</a:t>
            </a:r>
          </a:p>
        </p:txBody>
      </p:sp>
      <p:sp>
        <p:nvSpPr>
          <p:cNvPr id="11" name="TextBox 10"/>
          <p:cNvSpPr txBox="1"/>
          <p:nvPr/>
        </p:nvSpPr>
        <p:spPr>
          <a:xfrm>
            <a:off x="1955283" y="332225"/>
            <a:ext cx="5740674" cy="523220"/>
          </a:xfrm>
          <a:prstGeom prst="rect">
            <a:avLst/>
          </a:prstGeom>
          <a:noFill/>
        </p:spPr>
        <p:txBody>
          <a:bodyPr wrap="none" rtlCol="0">
            <a:spAutoFit/>
          </a:bodyPr>
          <a:lstStyle/>
          <a:p>
            <a:r>
              <a:rPr lang="en-US" sz="2800" b="1" dirty="0" smtClean="0">
                <a:latin typeface="Arial" pitchFamily="34" charset="0"/>
                <a:cs typeface="Arial" pitchFamily="34" charset="0"/>
              </a:rPr>
              <a:t>Learn the Language of Business</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248356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1408093"/>
            <a:ext cx="7391400" cy="461665"/>
          </a:xfrm>
          <a:prstGeom prst="rect">
            <a:avLst/>
          </a:prstGeom>
        </p:spPr>
        <p:txBody>
          <a:bodyPr wrap="square">
            <a:spAutoFit/>
          </a:bodyPr>
          <a:lstStyle/>
          <a:p>
            <a:pPr marL="228600" marR="36830" lvl="0" algn="ctr">
              <a:tabLst>
                <a:tab pos="1092200" algn="l"/>
              </a:tabLst>
            </a:pPr>
            <a:r>
              <a:rPr lang="en-US" sz="2400" b="1" dirty="0">
                <a:solidFill>
                  <a:prstClr val="black"/>
                </a:solidFill>
                <a:latin typeface="Arial"/>
                <a:ea typeface="Garamond"/>
                <a:cs typeface="Garamond"/>
              </a:rPr>
              <a:t>Security Competencies and Capabilities</a:t>
            </a:r>
          </a:p>
        </p:txBody>
      </p:sp>
      <p:sp>
        <p:nvSpPr>
          <p:cNvPr id="9" name="Rectangle 8"/>
          <p:cNvSpPr/>
          <p:nvPr/>
        </p:nvSpPr>
        <p:spPr>
          <a:xfrm>
            <a:off x="1447800" y="268014"/>
            <a:ext cx="6248400" cy="523220"/>
          </a:xfrm>
          <a:prstGeom prst="rect">
            <a:avLst/>
          </a:prstGeom>
        </p:spPr>
        <p:txBody>
          <a:bodyPr wrap="square">
            <a:spAutoFit/>
          </a:bodyPr>
          <a:lstStyle/>
          <a:p>
            <a:pPr lvl="0" algn="ctr"/>
            <a:r>
              <a:rPr lang="en-US" sz="2800" b="1" dirty="0" smtClean="0">
                <a:solidFill>
                  <a:prstClr val="black"/>
                </a:solidFill>
                <a:latin typeface="Arial" charset="0"/>
                <a:cs typeface="Arial" charset="0"/>
              </a:rPr>
              <a:t>Required Competencies</a:t>
            </a:r>
            <a:endParaRPr lang="en-US" sz="2800" b="1" dirty="0">
              <a:solidFill>
                <a:prstClr val="black"/>
              </a:solidFill>
            </a:endParaRPr>
          </a:p>
        </p:txBody>
      </p:sp>
      <p:sp>
        <p:nvSpPr>
          <p:cNvPr id="10" name="Rectangle 9"/>
          <p:cNvSpPr/>
          <p:nvPr/>
        </p:nvSpPr>
        <p:spPr>
          <a:xfrm>
            <a:off x="114300" y="2438400"/>
            <a:ext cx="4572000" cy="3754874"/>
          </a:xfrm>
          <a:prstGeom prst="rect">
            <a:avLst/>
          </a:prstGeom>
        </p:spPr>
        <p:txBody>
          <a:bodyPr>
            <a:spAutoFit/>
          </a:bodyPr>
          <a:lstStyle/>
          <a:p>
            <a:pPr marL="166688" marR="36830" lvl="0" indent="-166688">
              <a:spcAft>
                <a:spcPts val="600"/>
              </a:spcAft>
              <a:buFont typeface="Arial" pitchFamily="34" charset="0"/>
              <a:buChar char="•"/>
              <a:tabLst>
                <a:tab pos="1092200" algn="l"/>
              </a:tabLst>
            </a:pPr>
            <a:r>
              <a:rPr lang="en-US" sz="2200" b="1" dirty="0">
                <a:solidFill>
                  <a:prstClr val="black"/>
                </a:solidFill>
                <a:latin typeface="Arial"/>
                <a:ea typeface="Garamond"/>
                <a:cs typeface="Garamond"/>
              </a:rPr>
              <a:t>Principles  of  Security</a:t>
            </a:r>
          </a:p>
          <a:p>
            <a:pPr marL="166688" marR="36830" lvl="0" indent="-166688">
              <a:spcAft>
                <a:spcPts val="600"/>
              </a:spcAft>
              <a:buFont typeface="Arial" pitchFamily="34" charset="0"/>
              <a:buChar char="•"/>
              <a:tabLst>
                <a:tab pos="1092200" algn="l"/>
              </a:tabLst>
            </a:pPr>
            <a:r>
              <a:rPr lang="en-US" sz="2200" b="1" dirty="0">
                <a:solidFill>
                  <a:prstClr val="black"/>
                </a:solidFill>
                <a:latin typeface="Arial"/>
                <a:ea typeface="Garamond"/>
                <a:cs typeface="Garamond"/>
              </a:rPr>
              <a:t>Aspects of Security</a:t>
            </a:r>
          </a:p>
          <a:p>
            <a:pPr marL="166688" marR="36830" lvl="0" indent="-166688">
              <a:spcAft>
                <a:spcPts val="600"/>
              </a:spcAft>
              <a:buFont typeface="Arial" pitchFamily="34" charset="0"/>
              <a:buChar char="•"/>
              <a:tabLst>
                <a:tab pos="1092200" algn="l"/>
              </a:tabLst>
            </a:pPr>
            <a:r>
              <a:rPr lang="en-US" sz="2200" b="1" spc="-150" dirty="0">
                <a:solidFill>
                  <a:prstClr val="black"/>
                </a:solidFill>
                <a:latin typeface="Arial"/>
                <a:ea typeface="Garamond"/>
                <a:cs typeface="Garamond"/>
              </a:rPr>
              <a:t>Elements of Security Aspects</a:t>
            </a:r>
          </a:p>
          <a:p>
            <a:pPr marL="166688" marR="36830" lvl="0" indent="-166688">
              <a:spcAft>
                <a:spcPts val="600"/>
              </a:spcAft>
              <a:buFont typeface="Arial" pitchFamily="34" charset="0"/>
              <a:buChar char="•"/>
              <a:tabLst>
                <a:tab pos="1092200" algn="l"/>
              </a:tabLst>
            </a:pPr>
            <a:r>
              <a:rPr lang="en-US" sz="2200" b="1" spc="-150" dirty="0">
                <a:solidFill>
                  <a:prstClr val="black"/>
                </a:solidFill>
                <a:latin typeface="Arial"/>
                <a:ea typeface="Garamond"/>
                <a:cs typeface="Garamond"/>
              </a:rPr>
              <a:t>Functional Cycles of Security</a:t>
            </a:r>
          </a:p>
          <a:p>
            <a:pPr marL="166688" marR="36830" lvl="0" indent="-166688">
              <a:spcAft>
                <a:spcPts val="600"/>
              </a:spcAft>
              <a:buFont typeface="Arial" pitchFamily="34" charset="0"/>
              <a:buChar char="•"/>
              <a:tabLst>
                <a:tab pos="1092200" algn="l"/>
              </a:tabLst>
            </a:pPr>
            <a:r>
              <a:rPr lang="en-US" sz="2200" b="1" dirty="0">
                <a:solidFill>
                  <a:prstClr val="black"/>
                </a:solidFill>
                <a:latin typeface="Arial"/>
                <a:ea typeface="Garamond"/>
                <a:cs typeface="Garamond"/>
              </a:rPr>
              <a:t>Asset Criticality Assessment</a:t>
            </a:r>
          </a:p>
          <a:p>
            <a:pPr marL="166688" marR="36830" lvl="0" indent="-166688">
              <a:spcAft>
                <a:spcPts val="600"/>
              </a:spcAft>
              <a:buFont typeface="Arial" pitchFamily="34" charset="0"/>
              <a:buChar char="•"/>
              <a:tabLst>
                <a:tab pos="1092200" algn="l"/>
              </a:tabLst>
            </a:pPr>
            <a:r>
              <a:rPr lang="en-US" sz="2200" b="1" spc="-150" dirty="0">
                <a:solidFill>
                  <a:prstClr val="black"/>
                </a:solidFill>
                <a:latin typeface="Arial"/>
                <a:ea typeface="Garamond"/>
                <a:cs typeface="Garamond"/>
              </a:rPr>
              <a:t>Hazard Criticality Assessment</a:t>
            </a:r>
          </a:p>
          <a:p>
            <a:pPr marL="166688" marR="36830" lvl="0" indent="-166688">
              <a:spcAft>
                <a:spcPts val="600"/>
              </a:spcAft>
              <a:buFont typeface="Arial" pitchFamily="34" charset="0"/>
              <a:buChar char="•"/>
              <a:tabLst>
                <a:tab pos="1092200" algn="l"/>
              </a:tabLst>
            </a:pPr>
            <a:r>
              <a:rPr lang="en-US" sz="2200" b="1" dirty="0">
                <a:solidFill>
                  <a:prstClr val="black"/>
                </a:solidFill>
                <a:latin typeface="Arial"/>
                <a:ea typeface="Garamond"/>
                <a:cs typeface="Garamond"/>
              </a:rPr>
              <a:t>Likelihood Assessment</a:t>
            </a:r>
          </a:p>
          <a:p>
            <a:pPr marL="166688" marR="36830" lvl="0" indent="-166688">
              <a:spcAft>
                <a:spcPts val="600"/>
              </a:spcAft>
              <a:buFont typeface="Arial" pitchFamily="34" charset="0"/>
              <a:buChar char="•"/>
              <a:tabLst>
                <a:tab pos="1092200" algn="l"/>
              </a:tabLst>
            </a:pPr>
            <a:r>
              <a:rPr lang="en-US" sz="2200" b="1" dirty="0">
                <a:solidFill>
                  <a:prstClr val="black"/>
                </a:solidFill>
                <a:latin typeface="Arial"/>
                <a:ea typeface="Garamond"/>
                <a:cs typeface="Garamond"/>
              </a:rPr>
              <a:t>Risk Assessment</a:t>
            </a:r>
          </a:p>
          <a:p>
            <a:pPr marL="166688" marR="36830" lvl="0" indent="-166688">
              <a:spcAft>
                <a:spcPts val="600"/>
              </a:spcAft>
              <a:buFont typeface="Arial" pitchFamily="34" charset="0"/>
              <a:buChar char="•"/>
              <a:tabLst>
                <a:tab pos="1092200" algn="l"/>
              </a:tabLst>
            </a:pPr>
            <a:r>
              <a:rPr lang="en-US" sz="2200" b="1" spc="-150" dirty="0">
                <a:solidFill>
                  <a:prstClr val="black"/>
                </a:solidFill>
                <a:latin typeface="Arial"/>
                <a:ea typeface="Garamond"/>
                <a:cs typeface="Garamond"/>
              </a:rPr>
              <a:t>Security Program Development</a:t>
            </a:r>
          </a:p>
        </p:txBody>
      </p:sp>
      <p:sp>
        <p:nvSpPr>
          <p:cNvPr id="11" name="Rectangle 10"/>
          <p:cNvSpPr/>
          <p:nvPr/>
        </p:nvSpPr>
        <p:spPr>
          <a:xfrm>
            <a:off x="4419600" y="2443655"/>
            <a:ext cx="4572000" cy="3754874"/>
          </a:xfrm>
          <a:prstGeom prst="rect">
            <a:avLst/>
          </a:prstGeom>
        </p:spPr>
        <p:txBody>
          <a:bodyPr>
            <a:spAutoFit/>
          </a:bodyPr>
          <a:lstStyle/>
          <a:p>
            <a:pPr marL="166688" marR="36830" lvl="0" indent="-166688">
              <a:spcAft>
                <a:spcPts val="600"/>
              </a:spcAft>
              <a:buFont typeface="Arial" pitchFamily="34" charset="0"/>
              <a:buChar char="•"/>
              <a:tabLst>
                <a:tab pos="111125" algn="l"/>
                <a:tab pos="1092200" algn="l"/>
              </a:tabLst>
            </a:pPr>
            <a:r>
              <a:rPr lang="en-US" sz="2200" b="1" dirty="0">
                <a:solidFill>
                  <a:prstClr val="black"/>
                </a:solidFill>
                <a:latin typeface="Arial"/>
                <a:ea typeface="Garamond"/>
                <a:cs typeface="Garamond"/>
              </a:rPr>
              <a:t>Policy Formulation</a:t>
            </a:r>
          </a:p>
          <a:p>
            <a:pPr marL="166688" marR="36830" lvl="0" indent="-166688">
              <a:spcAft>
                <a:spcPts val="600"/>
              </a:spcAft>
              <a:buFont typeface="Arial" pitchFamily="34" charset="0"/>
              <a:buChar char="•"/>
              <a:tabLst>
                <a:tab pos="111125" algn="l"/>
                <a:tab pos="1092200" algn="l"/>
              </a:tabLst>
            </a:pPr>
            <a:r>
              <a:rPr lang="en-US" sz="2200" b="1" spc="-150" dirty="0">
                <a:solidFill>
                  <a:prstClr val="black"/>
                </a:solidFill>
                <a:latin typeface="Arial"/>
                <a:ea typeface="Garamond"/>
                <a:cs typeface="Garamond"/>
              </a:rPr>
              <a:t>Integrated Security System Design</a:t>
            </a:r>
          </a:p>
          <a:p>
            <a:pPr marL="166688" marR="36830" lvl="0" indent="-166688">
              <a:spcAft>
                <a:spcPts val="600"/>
              </a:spcAft>
              <a:buFont typeface="Arial" pitchFamily="34" charset="0"/>
              <a:buChar char="•"/>
              <a:tabLst>
                <a:tab pos="111125" algn="l"/>
                <a:tab pos="1092200" algn="l"/>
              </a:tabLst>
            </a:pPr>
            <a:r>
              <a:rPr lang="en-US" sz="2200" b="1" spc="-150" dirty="0" smtClean="0">
                <a:solidFill>
                  <a:prstClr val="black"/>
                </a:solidFill>
                <a:latin typeface="Arial"/>
                <a:ea typeface="Garamond"/>
                <a:cs typeface="Garamond"/>
              </a:rPr>
              <a:t>Emergency  </a:t>
            </a:r>
            <a:r>
              <a:rPr lang="en-US" sz="2200" b="1" spc="-150" dirty="0">
                <a:solidFill>
                  <a:prstClr val="black"/>
                </a:solidFill>
                <a:latin typeface="Arial"/>
                <a:ea typeface="Garamond"/>
                <a:cs typeface="Garamond"/>
              </a:rPr>
              <a:t>Preparedness Plan</a:t>
            </a:r>
          </a:p>
          <a:p>
            <a:pPr marL="166688" marR="36830" lvl="0" indent="-166688">
              <a:spcAft>
                <a:spcPts val="600"/>
              </a:spcAft>
              <a:buFont typeface="Arial" pitchFamily="34" charset="0"/>
              <a:buChar char="•"/>
              <a:tabLst>
                <a:tab pos="111125" algn="l"/>
                <a:tab pos="1092200" algn="l"/>
              </a:tabLst>
            </a:pPr>
            <a:r>
              <a:rPr lang="en-US" sz="2200" b="1" dirty="0">
                <a:solidFill>
                  <a:prstClr val="black"/>
                </a:solidFill>
                <a:latin typeface="Arial"/>
                <a:ea typeface="Garamond"/>
                <a:cs typeface="Garamond"/>
              </a:rPr>
              <a:t>Crisis Contingency Plan</a:t>
            </a:r>
          </a:p>
          <a:p>
            <a:pPr marL="166688" marR="36830" lvl="0" indent="-166688">
              <a:spcAft>
                <a:spcPts val="600"/>
              </a:spcAft>
              <a:buFont typeface="Arial" pitchFamily="34" charset="0"/>
              <a:buChar char="•"/>
              <a:tabLst>
                <a:tab pos="111125" algn="l"/>
                <a:tab pos="1092200" algn="l"/>
              </a:tabLst>
            </a:pPr>
            <a:r>
              <a:rPr lang="en-US" sz="2200" b="1" dirty="0">
                <a:solidFill>
                  <a:prstClr val="black"/>
                </a:solidFill>
                <a:latin typeface="Arial"/>
                <a:ea typeface="Garamond"/>
                <a:cs typeface="Garamond"/>
              </a:rPr>
              <a:t>Business Continuity</a:t>
            </a:r>
          </a:p>
          <a:p>
            <a:pPr marL="166688" marR="36830" indent="-166688">
              <a:spcAft>
                <a:spcPts val="600"/>
              </a:spcAft>
              <a:buFont typeface="Arial" pitchFamily="34" charset="0"/>
              <a:buChar char="•"/>
              <a:tabLst>
                <a:tab pos="111125" algn="l"/>
                <a:tab pos="1092200" algn="l"/>
              </a:tabLst>
            </a:pPr>
            <a:r>
              <a:rPr lang="en-US" sz="2200" b="1" spc="-150" dirty="0">
                <a:solidFill>
                  <a:prstClr val="black"/>
                </a:solidFill>
                <a:latin typeface="Arial"/>
                <a:ea typeface="Garamond"/>
                <a:cs typeface="Garamond"/>
              </a:rPr>
              <a:t>System Effectiveness Evaluation</a:t>
            </a:r>
          </a:p>
          <a:p>
            <a:pPr marL="166688" marR="36830" lvl="0" indent="-166688">
              <a:spcAft>
                <a:spcPts val="600"/>
              </a:spcAft>
              <a:buFont typeface="Arial" pitchFamily="34" charset="0"/>
              <a:buChar char="•"/>
              <a:tabLst>
                <a:tab pos="111125" algn="l"/>
                <a:tab pos="1092200" algn="l"/>
              </a:tabLst>
            </a:pPr>
            <a:r>
              <a:rPr lang="en-US" sz="2200" b="1" dirty="0" smtClean="0">
                <a:solidFill>
                  <a:prstClr val="black"/>
                </a:solidFill>
                <a:latin typeface="Arial"/>
                <a:ea typeface="Garamond"/>
                <a:cs typeface="Garamond"/>
              </a:rPr>
              <a:t>Security </a:t>
            </a:r>
            <a:r>
              <a:rPr lang="en-US" sz="2200" b="1" dirty="0">
                <a:solidFill>
                  <a:prstClr val="black"/>
                </a:solidFill>
                <a:latin typeface="Arial"/>
                <a:ea typeface="Garamond"/>
                <a:cs typeface="Garamond"/>
              </a:rPr>
              <a:t>Tech  </a:t>
            </a:r>
            <a:r>
              <a:rPr lang="en-US" sz="2200" b="1" dirty="0" smtClean="0">
                <a:solidFill>
                  <a:prstClr val="black"/>
                </a:solidFill>
                <a:latin typeface="Arial"/>
                <a:ea typeface="Garamond"/>
                <a:cs typeface="Garamond"/>
              </a:rPr>
              <a:t>Mngt </a:t>
            </a:r>
            <a:r>
              <a:rPr lang="en-US" sz="2200" b="1" dirty="0">
                <a:solidFill>
                  <a:prstClr val="black"/>
                </a:solidFill>
                <a:latin typeface="Arial"/>
                <a:ea typeface="Garamond"/>
                <a:cs typeface="Garamond"/>
              </a:rPr>
              <a:t>&amp; Ops</a:t>
            </a:r>
          </a:p>
          <a:p>
            <a:pPr marL="166688" marR="36830" lvl="0" indent="-166688">
              <a:spcAft>
                <a:spcPts val="600"/>
              </a:spcAft>
              <a:buFont typeface="Arial" pitchFamily="34" charset="0"/>
              <a:buChar char="•"/>
              <a:tabLst>
                <a:tab pos="111125" algn="l"/>
                <a:tab pos="1092200" algn="l"/>
              </a:tabLst>
            </a:pPr>
            <a:r>
              <a:rPr lang="en-US" sz="2200" b="1" dirty="0">
                <a:solidFill>
                  <a:prstClr val="black"/>
                </a:solidFill>
                <a:latin typeface="Arial"/>
                <a:ea typeface="Garamond"/>
                <a:cs typeface="Garamond"/>
              </a:rPr>
              <a:t>Guard Force Management</a:t>
            </a:r>
          </a:p>
          <a:p>
            <a:pPr marL="166688" marR="36830" lvl="0" indent="-166688">
              <a:spcAft>
                <a:spcPts val="600"/>
              </a:spcAft>
              <a:buFont typeface="Arial" pitchFamily="34" charset="0"/>
              <a:buChar char="•"/>
              <a:tabLst>
                <a:tab pos="111125" algn="l"/>
                <a:tab pos="1092200" algn="l"/>
              </a:tabLst>
            </a:pPr>
            <a:r>
              <a:rPr lang="en-US" sz="2200" b="1" dirty="0">
                <a:solidFill>
                  <a:prstClr val="black"/>
                </a:solidFill>
                <a:latin typeface="Arial"/>
                <a:ea typeface="Garamond"/>
                <a:cs typeface="Garamond"/>
              </a:rPr>
              <a:t>Security Networks </a:t>
            </a:r>
          </a:p>
        </p:txBody>
      </p:sp>
    </p:spTree>
    <p:extLst>
      <p:ext uri="{BB962C8B-B14F-4D97-AF65-F5344CB8AC3E}">
        <p14:creationId xmlns:p14="http://schemas.microsoft.com/office/powerpoint/2010/main" val="3607811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fade">
                                      <p:cBhvr>
                                        <p:cTn id="49" dur="1000"/>
                                        <p:tgtEl>
                                          <p:spTgt spid="10">
                                            <p:txEl>
                                              <p:pRg st="6" end="6"/>
                                            </p:txEl>
                                          </p:spTgt>
                                        </p:tgtEl>
                                      </p:cBhvr>
                                    </p:animEffect>
                                    <p:anim calcmode="lin" valueType="num">
                                      <p:cBhvr>
                                        <p:cTn id="5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Effect transition="in" filter="fade">
                                      <p:cBhvr>
                                        <p:cTn id="56" dur="1000"/>
                                        <p:tgtEl>
                                          <p:spTgt spid="10">
                                            <p:txEl>
                                              <p:pRg st="7" end="7"/>
                                            </p:txEl>
                                          </p:spTgt>
                                        </p:tgtEl>
                                      </p:cBhvr>
                                    </p:animEffect>
                                    <p:anim calcmode="lin" valueType="num">
                                      <p:cBhvr>
                                        <p:cTn id="57"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8" end="8"/>
                                            </p:txEl>
                                          </p:spTgt>
                                        </p:tgtEl>
                                        <p:attrNameLst>
                                          <p:attrName>style.visibility</p:attrName>
                                        </p:attrNameLst>
                                      </p:cBhvr>
                                      <p:to>
                                        <p:strVal val="visible"/>
                                      </p:to>
                                    </p:set>
                                    <p:animEffect transition="in" filter="fade">
                                      <p:cBhvr>
                                        <p:cTn id="63" dur="1000"/>
                                        <p:tgtEl>
                                          <p:spTgt spid="10">
                                            <p:txEl>
                                              <p:pRg st="8" end="8"/>
                                            </p:txEl>
                                          </p:spTgt>
                                        </p:tgtEl>
                                      </p:cBhvr>
                                    </p:animEffect>
                                    <p:anim calcmode="lin" valueType="num">
                                      <p:cBhvr>
                                        <p:cTn id="64"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1">
                                            <p:txEl>
                                              <p:pRg st="0" end="0"/>
                                            </p:txEl>
                                          </p:spTgt>
                                        </p:tgtEl>
                                        <p:attrNameLst>
                                          <p:attrName>style.visibility</p:attrName>
                                        </p:attrNameLst>
                                      </p:cBhvr>
                                      <p:to>
                                        <p:strVal val="visible"/>
                                      </p:to>
                                    </p:set>
                                    <p:animEffect transition="in" filter="fade">
                                      <p:cBhvr>
                                        <p:cTn id="70" dur="1000"/>
                                        <p:tgtEl>
                                          <p:spTgt spid="11">
                                            <p:txEl>
                                              <p:pRg st="0" end="0"/>
                                            </p:txEl>
                                          </p:spTgt>
                                        </p:tgtEl>
                                      </p:cBhvr>
                                    </p:animEffect>
                                    <p:anim calcmode="lin" valueType="num">
                                      <p:cBhvr>
                                        <p:cTn id="7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1">
                                            <p:txEl>
                                              <p:pRg st="1" end="1"/>
                                            </p:txEl>
                                          </p:spTgt>
                                        </p:tgtEl>
                                        <p:attrNameLst>
                                          <p:attrName>style.visibility</p:attrName>
                                        </p:attrNameLst>
                                      </p:cBhvr>
                                      <p:to>
                                        <p:strVal val="visible"/>
                                      </p:to>
                                    </p:set>
                                    <p:animEffect transition="in" filter="fade">
                                      <p:cBhvr>
                                        <p:cTn id="77" dur="1000"/>
                                        <p:tgtEl>
                                          <p:spTgt spid="11">
                                            <p:txEl>
                                              <p:pRg st="1" end="1"/>
                                            </p:txEl>
                                          </p:spTgt>
                                        </p:tgtEl>
                                      </p:cBhvr>
                                    </p:animEffect>
                                    <p:anim calcmode="lin" valueType="num">
                                      <p:cBhvr>
                                        <p:cTn id="7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xEl>
                                              <p:pRg st="2" end="2"/>
                                            </p:txEl>
                                          </p:spTgt>
                                        </p:tgtEl>
                                        <p:attrNameLst>
                                          <p:attrName>style.visibility</p:attrName>
                                        </p:attrNameLst>
                                      </p:cBhvr>
                                      <p:to>
                                        <p:strVal val="visible"/>
                                      </p:to>
                                    </p:set>
                                    <p:animEffect transition="in" filter="fade">
                                      <p:cBhvr>
                                        <p:cTn id="84" dur="1000"/>
                                        <p:tgtEl>
                                          <p:spTgt spid="11">
                                            <p:txEl>
                                              <p:pRg st="2" end="2"/>
                                            </p:txEl>
                                          </p:spTgt>
                                        </p:tgtEl>
                                      </p:cBhvr>
                                    </p:animEffect>
                                    <p:anim calcmode="lin" valueType="num">
                                      <p:cBhvr>
                                        <p:cTn id="8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1">
                                            <p:txEl>
                                              <p:pRg st="3" end="3"/>
                                            </p:txEl>
                                          </p:spTgt>
                                        </p:tgtEl>
                                        <p:attrNameLst>
                                          <p:attrName>style.visibility</p:attrName>
                                        </p:attrNameLst>
                                      </p:cBhvr>
                                      <p:to>
                                        <p:strVal val="visible"/>
                                      </p:to>
                                    </p:set>
                                    <p:animEffect transition="in" filter="fade">
                                      <p:cBhvr>
                                        <p:cTn id="91" dur="1000"/>
                                        <p:tgtEl>
                                          <p:spTgt spid="11">
                                            <p:txEl>
                                              <p:pRg st="3" end="3"/>
                                            </p:txEl>
                                          </p:spTgt>
                                        </p:tgtEl>
                                      </p:cBhvr>
                                    </p:animEffect>
                                    <p:anim calcmode="lin" valueType="num">
                                      <p:cBhvr>
                                        <p:cTn id="9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1">
                                            <p:txEl>
                                              <p:pRg st="4" end="4"/>
                                            </p:txEl>
                                          </p:spTgt>
                                        </p:tgtEl>
                                        <p:attrNameLst>
                                          <p:attrName>style.visibility</p:attrName>
                                        </p:attrNameLst>
                                      </p:cBhvr>
                                      <p:to>
                                        <p:strVal val="visible"/>
                                      </p:to>
                                    </p:set>
                                    <p:animEffect transition="in" filter="fade">
                                      <p:cBhvr>
                                        <p:cTn id="98" dur="1000"/>
                                        <p:tgtEl>
                                          <p:spTgt spid="11">
                                            <p:txEl>
                                              <p:pRg st="4" end="4"/>
                                            </p:txEl>
                                          </p:spTgt>
                                        </p:tgtEl>
                                      </p:cBhvr>
                                    </p:animEffect>
                                    <p:anim calcmode="lin" valueType="num">
                                      <p:cBhvr>
                                        <p:cTn id="9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1">
                                            <p:txEl>
                                              <p:pRg st="5" end="5"/>
                                            </p:txEl>
                                          </p:spTgt>
                                        </p:tgtEl>
                                        <p:attrNameLst>
                                          <p:attrName>style.visibility</p:attrName>
                                        </p:attrNameLst>
                                      </p:cBhvr>
                                      <p:to>
                                        <p:strVal val="visible"/>
                                      </p:to>
                                    </p:set>
                                    <p:animEffect transition="in" filter="fade">
                                      <p:cBhvr>
                                        <p:cTn id="105" dur="1000"/>
                                        <p:tgtEl>
                                          <p:spTgt spid="11">
                                            <p:txEl>
                                              <p:pRg st="5" end="5"/>
                                            </p:txEl>
                                          </p:spTgt>
                                        </p:tgtEl>
                                      </p:cBhvr>
                                    </p:animEffect>
                                    <p:anim calcmode="lin" valueType="num">
                                      <p:cBhvr>
                                        <p:cTn id="10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107"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1">
                                            <p:txEl>
                                              <p:pRg st="6" end="6"/>
                                            </p:txEl>
                                          </p:spTgt>
                                        </p:tgtEl>
                                        <p:attrNameLst>
                                          <p:attrName>style.visibility</p:attrName>
                                        </p:attrNameLst>
                                      </p:cBhvr>
                                      <p:to>
                                        <p:strVal val="visible"/>
                                      </p:to>
                                    </p:set>
                                    <p:animEffect transition="in" filter="fade">
                                      <p:cBhvr>
                                        <p:cTn id="112" dur="1000"/>
                                        <p:tgtEl>
                                          <p:spTgt spid="11">
                                            <p:txEl>
                                              <p:pRg st="6" end="6"/>
                                            </p:txEl>
                                          </p:spTgt>
                                        </p:tgtEl>
                                      </p:cBhvr>
                                    </p:animEffect>
                                    <p:anim calcmode="lin" valueType="num">
                                      <p:cBhvr>
                                        <p:cTn id="11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114"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1">
                                            <p:txEl>
                                              <p:pRg st="7" end="7"/>
                                            </p:txEl>
                                          </p:spTgt>
                                        </p:tgtEl>
                                        <p:attrNameLst>
                                          <p:attrName>style.visibility</p:attrName>
                                        </p:attrNameLst>
                                      </p:cBhvr>
                                      <p:to>
                                        <p:strVal val="visible"/>
                                      </p:to>
                                    </p:set>
                                    <p:animEffect transition="in" filter="fade">
                                      <p:cBhvr>
                                        <p:cTn id="119" dur="1000"/>
                                        <p:tgtEl>
                                          <p:spTgt spid="11">
                                            <p:txEl>
                                              <p:pRg st="7" end="7"/>
                                            </p:txEl>
                                          </p:spTgt>
                                        </p:tgtEl>
                                      </p:cBhvr>
                                    </p:animEffect>
                                    <p:anim calcmode="lin" valueType="num">
                                      <p:cBhvr>
                                        <p:cTn id="12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121"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11">
                                            <p:txEl>
                                              <p:pRg st="8" end="8"/>
                                            </p:txEl>
                                          </p:spTgt>
                                        </p:tgtEl>
                                        <p:attrNameLst>
                                          <p:attrName>style.visibility</p:attrName>
                                        </p:attrNameLst>
                                      </p:cBhvr>
                                      <p:to>
                                        <p:strVal val="visible"/>
                                      </p:to>
                                    </p:set>
                                    <p:animEffect transition="in" filter="fade">
                                      <p:cBhvr>
                                        <p:cTn id="126" dur="1000"/>
                                        <p:tgtEl>
                                          <p:spTgt spid="11">
                                            <p:txEl>
                                              <p:pRg st="8" end="8"/>
                                            </p:txEl>
                                          </p:spTgt>
                                        </p:tgtEl>
                                      </p:cBhvr>
                                    </p:animEffect>
                                    <p:anim calcmode="lin" valueType="num">
                                      <p:cBhvr>
                                        <p:cTn id="127"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128"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349943"/>
            <a:ext cx="5486401"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Good Security Professional </a:t>
            </a:r>
          </a:p>
          <a:p>
            <a:pPr lvl="0" algn="ctr">
              <a:defRPr/>
            </a:pPr>
            <a:r>
              <a:rPr lang="en-US" sz="2800" b="1" dirty="0" smtClean="0">
                <a:solidFill>
                  <a:prstClr val="black"/>
                </a:solidFill>
                <a:latin typeface="Arial" pitchFamily="34" charset="0"/>
                <a:cs typeface="Arial" pitchFamily="34" charset="0"/>
              </a:rPr>
              <a:t>Habits to Develop</a:t>
            </a:r>
            <a:endParaRPr lang="en-US" sz="2800" b="1" dirty="0">
              <a:solidFill>
                <a:prstClr val="black"/>
              </a:solidFill>
              <a:latin typeface="Arial" pitchFamily="34" charset="0"/>
              <a:cs typeface="Arial" pitchFamily="34" charset="0"/>
            </a:endParaRPr>
          </a:p>
        </p:txBody>
      </p:sp>
      <p:sp>
        <p:nvSpPr>
          <p:cNvPr id="4" name="Rectangle 3"/>
          <p:cNvSpPr/>
          <p:nvPr/>
        </p:nvSpPr>
        <p:spPr>
          <a:xfrm>
            <a:off x="754117" y="1828800"/>
            <a:ext cx="7940566" cy="4062651"/>
          </a:xfrm>
          <a:prstGeom prst="rect">
            <a:avLst/>
          </a:prstGeom>
        </p:spPr>
        <p:txBody>
          <a:bodyPr wrap="square">
            <a:spAutoFit/>
          </a:bodyPr>
          <a:lstStyle/>
          <a:p>
            <a:pPr marL="514350" lvl="0" indent="-398463">
              <a:spcBef>
                <a:spcPct val="0"/>
              </a:spcBef>
              <a:spcAft>
                <a:spcPts val="1200"/>
              </a:spcAft>
              <a:buClr>
                <a:prstClr val="black"/>
              </a:buClr>
              <a:buSzPct val="100000"/>
              <a:buFont typeface="+mj-lt"/>
              <a:buAutoNum type="arabicPeriod"/>
              <a:defRPr/>
            </a:pPr>
            <a:r>
              <a:rPr lang="en-US" sz="2600" b="1" dirty="0">
                <a:solidFill>
                  <a:prstClr val="black"/>
                </a:solidFill>
                <a:latin typeface="Arial" pitchFamily="34" charset="0"/>
                <a:cs typeface="Arial" pitchFamily="34" charset="0"/>
              </a:rPr>
              <a:t>Shun Corruption</a:t>
            </a:r>
          </a:p>
          <a:p>
            <a:pPr marL="514350" lvl="0" indent="-398463">
              <a:spcBef>
                <a:spcPct val="0"/>
              </a:spcBef>
              <a:spcAft>
                <a:spcPts val="1200"/>
              </a:spcAft>
              <a:buClr>
                <a:prstClr val="black"/>
              </a:buClr>
              <a:buSzPct val="100000"/>
              <a:buFont typeface="+mj-lt"/>
              <a:buAutoNum type="arabicPeriod"/>
              <a:defRPr/>
            </a:pPr>
            <a:r>
              <a:rPr lang="en-US" sz="2600" b="1" kern="0" dirty="0" smtClean="0">
                <a:solidFill>
                  <a:prstClr val="black"/>
                </a:solidFill>
                <a:latin typeface="Arial" pitchFamily="34" charset="0"/>
                <a:cs typeface="Arial" pitchFamily="34" charset="0"/>
              </a:rPr>
              <a:t>Eliminate the Internal </a:t>
            </a:r>
            <a:r>
              <a:rPr lang="en-US" sz="2600" b="1" kern="0" dirty="0">
                <a:solidFill>
                  <a:prstClr val="black"/>
                </a:solidFill>
                <a:latin typeface="Arial" pitchFamily="34" charset="0"/>
                <a:cs typeface="Arial" pitchFamily="34" charset="0"/>
              </a:rPr>
              <a:t>Tyrants</a:t>
            </a:r>
          </a:p>
          <a:p>
            <a:pPr marL="514350" lvl="0" indent="-398463">
              <a:spcBef>
                <a:spcPct val="0"/>
              </a:spcBef>
              <a:spcAft>
                <a:spcPts val="1200"/>
              </a:spcAft>
              <a:buClr>
                <a:prstClr val="black"/>
              </a:buClr>
              <a:buSzPct val="100000"/>
              <a:buFont typeface="+mj-lt"/>
              <a:buAutoNum type="arabicPeriod"/>
              <a:defRPr/>
            </a:pPr>
            <a:r>
              <a:rPr lang="en-US" sz="2600" b="1" dirty="0" smtClean="0">
                <a:solidFill>
                  <a:prstClr val="black"/>
                </a:solidFill>
                <a:latin typeface="Arial" pitchFamily="34" charset="0"/>
                <a:cs typeface="Arial" pitchFamily="34" charset="0"/>
              </a:rPr>
              <a:t>Develop Government </a:t>
            </a:r>
            <a:r>
              <a:rPr lang="en-US" sz="2600" b="1" dirty="0">
                <a:solidFill>
                  <a:prstClr val="black"/>
                </a:solidFill>
                <a:latin typeface="Arial" pitchFamily="34" charset="0"/>
                <a:cs typeface="Arial" pitchFamily="34" charset="0"/>
              </a:rPr>
              <a:t>– Company Partnership in Security (GO-COPS)</a:t>
            </a:r>
          </a:p>
          <a:p>
            <a:pPr marL="514350" lvl="0" indent="-398463">
              <a:spcBef>
                <a:spcPct val="0"/>
              </a:spcBef>
              <a:spcAft>
                <a:spcPts val="1200"/>
              </a:spcAft>
              <a:buClr>
                <a:prstClr val="black"/>
              </a:buClr>
              <a:buSzPct val="100000"/>
              <a:buFont typeface="+mj-lt"/>
              <a:buAutoNum type="arabicPeriod"/>
              <a:defRPr/>
            </a:pPr>
            <a:r>
              <a:rPr lang="en-US" sz="2600" b="1" dirty="0" smtClean="0">
                <a:solidFill>
                  <a:prstClr val="black"/>
                </a:solidFill>
                <a:latin typeface="Arial" pitchFamily="34" charset="0"/>
                <a:cs typeface="Arial" pitchFamily="34" charset="0"/>
              </a:rPr>
              <a:t>Learn Company </a:t>
            </a:r>
            <a:r>
              <a:rPr lang="en-US" sz="2600" b="1" dirty="0">
                <a:solidFill>
                  <a:prstClr val="black"/>
                </a:solidFill>
                <a:latin typeface="Arial" pitchFamily="34" charset="0"/>
                <a:cs typeface="Arial" pitchFamily="34" charset="0"/>
              </a:rPr>
              <a:t>Security Integration</a:t>
            </a:r>
          </a:p>
          <a:p>
            <a:pPr marL="514350" lvl="0" indent="-398463">
              <a:spcBef>
                <a:spcPct val="0"/>
              </a:spcBef>
              <a:spcAft>
                <a:spcPts val="1200"/>
              </a:spcAft>
              <a:buClr>
                <a:prstClr val="black"/>
              </a:buClr>
              <a:buSzPct val="100000"/>
              <a:buFont typeface="+mj-lt"/>
              <a:buAutoNum type="arabicPeriod"/>
              <a:defRPr/>
            </a:pPr>
            <a:r>
              <a:rPr lang="en-US" sz="2600" b="1" dirty="0" smtClean="0">
                <a:solidFill>
                  <a:prstClr val="black"/>
                </a:solidFill>
                <a:latin typeface="Arial" pitchFamily="34" charset="0"/>
                <a:cs typeface="Arial" pitchFamily="34" charset="0"/>
              </a:rPr>
              <a:t>Adopt Company </a:t>
            </a:r>
            <a:r>
              <a:rPr lang="en-US" sz="2600" b="1" dirty="0">
                <a:solidFill>
                  <a:prstClr val="black"/>
                </a:solidFill>
                <a:latin typeface="Arial" pitchFamily="34" charset="0"/>
                <a:cs typeface="Arial" pitchFamily="34" charset="0"/>
              </a:rPr>
              <a:t>– Trader Partnership in Security (C-TRAPS)</a:t>
            </a:r>
          </a:p>
          <a:p>
            <a:pPr marL="514350" lvl="0" indent="-398463">
              <a:spcBef>
                <a:spcPct val="0"/>
              </a:spcBef>
              <a:spcAft>
                <a:spcPts val="1200"/>
              </a:spcAft>
              <a:buClr>
                <a:prstClr val="black"/>
              </a:buClr>
              <a:buSzPct val="100000"/>
              <a:buFont typeface="+mj-lt"/>
              <a:buAutoNum type="arabicPeriod"/>
              <a:defRPr/>
            </a:pPr>
            <a:r>
              <a:rPr lang="en-US" sz="2600" b="1" dirty="0" smtClean="0">
                <a:solidFill>
                  <a:prstClr val="black"/>
                </a:solidFill>
                <a:latin typeface="Arial" pitchFamily="34" charset="0"/>
                <a:cs typeface="Arial" pitchFamily="34" charset="0"/>
              </a:rPr>
              <a:t>Comply </a:t>
            </a:r>
            <a:r>
              <a:rPr lang="en-US" sz="2600" b="1" dirty="0">
                <a:solidFill>
                  <a:prstClr val="black"/>
                </a:solidFill>
                <a:latin typeface="Arial" pitchFamily="34" charset="0"/>
                <a:cs typeface="Arial" pitchFamily="34" charset="0"/>
              </a:rPr>
              <a:t>to Laws and Regulations</a:t>
            </a:r>
          </a:p>
        </p:txBody>
      </p:sp>
    </p:spTree>
    <p:extLst>
      <p:ext uri="{BB962C8B-B14F-4D97-AF65-F5344CB8AC3E}">
        <p14:creationId xmlns:p14="http://schemas.microsoft.com/office/powerpoint/2010/main" val="887936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315200" cy="5647700"/>
          </a:xfrm>
          <a:prstGeom prst="rect">
            <a:avLst/>
          </a:prstGeom>
        </p:spPr>
        <p:txBody>
          <a:bodyPr wrap="square">
            <a:spAutoFit/>
          </a:bodyPr>
          <a:lstStyle/>
          <a:p>
            <a:pPr algn="ctr">
              <a:spcAft>
                <a:spcPts val="0"/>
              </a:spcAft>
            </a:pPr>
            <a:r>
              <a:rPr lang="en-US" sz="2800" b="1" dirty="0" smtClean="0">
                <a:solidFill>
                  <a:srgbClr val="000000"/>
                </a:solidFill>
                <a:latin typeface="Arial"/>
                <a:ea typeface="Times New Roman"/>
              </a:rPr>
              <a:t>TOPIC OUTLINE</a:t>
            </a:r>
          </a:p>
          <a:p>
            <a:pPr algn="ctr">
              <a:spcAft>
                <a:spcPts val="0"/>
              </a:spcAft>
            </a:pPr>
            <a:endParaRPr lang="en-US" sz="2800" b="1" dirty="0">
              <a:solidFill>
                <a:srgbClr val="000000"/>
              </a:solidFill>
              <a:latin typeface="Arial"/>
              <a:ea typeface="Times New Roman"/>
            </a:endParaRPr>
          </a:p>
          <a:p>
            <a:pPr algn="just">
              <a:spcAft>
                <a:spcPts val="0"/>
              </a:spcAft>
            </a:pPr>
            <a:r>
              <a:rPr lang="en-US" b="1" dirty="0">
                <a:solidFill>
                  <a:srgbClr val="000000"/>
                </a:solidFill>
                <a:latin typeface="Arial"/>
                <a:ea typeface="Times New Roman"/>
              </a:rPr>
              <a:t> </a:t>
            </a:r>
            <a:endParaRPr lang="en-PH" sz="2000" b="1" dirty="0">
              <a:solidFill>
                <a:srgbClr val="000000"/>
              </a:solidFill>
              <a:latin typeface="Arial"/>
              <a:ea typeface="Times New Roman"/>
            </a:endParaRPr>
          </a:p>
          <a:p>
            <a:pPr marL="800100" indent="-457200" algn="just">
              <a:spcAft>
                <a:spcPts val="600"/>
              </a:spcAft>
              <a:buFont typeface="+mj-lt"/>
              <a:buAutoNum type="arabicPeriod"/>
            </a:pPr>
            <a:r>
              <a:rPr lang="en-US" sz="2200" b="1" dirty="0" smtClean="0">
                <a:solidFill>
                  <a:srgbClr val="000000"/>
                </a:solidFill>
                <a:latin typeface="Arial"/>
                <a:ea typeface="Times New Roman"/>
              </a:rPr>
              <a:t>Overview of the Private Security Industry </a:t>
            </a:r>
          </a:p>
          <a:p>
            <a:pPr marL="800100" indent="-457200" algn="just">
              <a:spcAft>
                <a:spcPts val="600"/>
              </a:spcAft>
              <a:buFont typeface="+mj-lt"/>
              <a:buAutoNum type="arabicPeriod"/>
            </a:pPr>
            <a:r>
              <a:rPr lang="en-US" sz="2200" b="1" dirty="0" smtClean="0">
                <a:solidFill>
                  <a:srgbClr val="000000"/>
                </a:solidFill>
                <a:latin typeface="Arial"/>
                <a:ea typeface="Times New Roman"/>
              </a:rPr>
              <a:t>The Playing Field (Market) </a:t>
            </a:r>
          </a:p>
          <a:p>
            <a:pPr marL="800100" indent="-457200" algn="just">
              <a:spcAft>
                <a:spcPts val="600"/>
              </a:spcAft>
              <a:buFont typeface="+mj-lt"/>
              <a:buAutoNum type="arabicPeriod"/>
            </a:pPr>
            <a:r>
              <a:rPr lang="en-US" sz="2200" b="1" dirty="0" smtClean="0">
                <a:solidFill>
                  <a:srgbClr val="000000"/>
                </a:solidFill>
                <a:latin typeface="Arial"/>
                <a:ea typeface="Times New Roman"/>
              </a:rPr>
              <a:t>What the Retiree has and what to Expect</a:t>
            </a:r>
          </a:p>
          <a:p>
            <a:pPr marL="993775" indent="-258763" algn="just">
              <a:spcAft>
                <a:spcPts val="600"/>
              </a:spcAft>
              <a:buFont typeface="Arial" pitchFamily="34" charset="0"/>
              <a:buChar char="•"/>
            </a:pPr>
            <a:r>
              <a:rPr lang="en-US" sz="2200" b="1" dirty="0" smtClean="0">
                <a:solidFill>
                  <a:srgbClr val="000000"/>
                </a:solidFill>
                <a:latin typeface="Arial"/>
                <a:ea typeface="Times New Roman"/>
              </a:rPr>
              <a:t>Strengths</a:t>
            </a:r>
            <a:endParaRPr lang="en-US" sz="2200" b="1" dirty="0">
              <a:solidFill>
                <a:srgbClr val="000000"/>
              </a:solidFill>
              <a:latin typeface="Arial"/>
              <a:ea typeface="Times New Roman"/>
            </a:endParaRPr>
          </a:p>
          <a:p>
            <a:pPr marL="993775" indent="-258763" algn="just">
              <a:spcAft>
                <a:spcPts val="600"/>
              </a:spcAft>
              <a:buFont typeface="Arial" pitchFamily="34" charset="0"/>
              <a:buChar char="•"/>
            </a:pPr>
            <a:r>
              <a:rPr lang="en-US" sz="2200" b="1" dirty="0" smtClean="0">
                <a:solidFill>
                  <a:srgbClr val="000000"/>
                </a:solidFill>
                <a:latin typeface="Arial"/>
                <a:ea typeface="Times New Roman"/>
              </a:rPr>
              <a:t>Weaknesses</a:t>
            </a:r>
          </a:p>
          <a:p>
            <a:pPr marL="993775" indent="-258763" algn="just">
              <a:spcAft>
                <a:spcPts val="600"/>
              </a:spcAft>
              <a:buFont typeface="Arial" pitchFamily="34" charset="0"/>
              <a:buChar char="•"/>
            </a:pPr>
            <a:r>
              <a:rPr lang="en-US" sz="2200" b="1" dirty="0" smtClean="0">
                <a:solidFill>
                  <a:srgbClr val="000000"/>
                </a:solidFill>
                <a:latin typeface="Arial"/>
                <a:ea typeface="Times New Roman"/>
              </a:rPr>
              <a:t>Opportunities </a:t>
            </a:r>
          </a:p>
          <a:p>
            <a:pPr marL="993775" indent="-258763" algn="just">
              <a:spcAft>
                <a:spcPts val="600"/>
              </a:spcAft>
              <a:buFont typeface="Arial" pitchFamily="34" charset="0"/>
              <a:buChar char="•"/>
            </a:pPr>
            <a:r>
              <a:rPr lang="en-US" sz="2200" b="1" dirty="0" smtClean="0">
                <a:solidFill>
                  <a:srgbClr val="000000"/>
                </a:solidFill>
                <a:latin typeface="Arial"/>
                <a:ea typeface="Times New Roman"/>
              </a:rPr>
              <a:t>Threats</a:t>
            </a:r>
          </a:p>
          <a:p>
            <a:pPr marL="827088" indent="-457200" algn="just">
              <a:spcAft>
                <a:spcPts val="600"/>
              </a:spcAft>
              <a:buFont typeface="+mj-lt"/>
              <a:buAutoNum type="arabicPeriod" startAt="4"/>
            </a:pPr>
            <a:r>
              <a:rPr lang="en-US" sz="2200" b="1" dirty="0" smtClean="0">
                <a:solidFill>
                  <a:srgbClr val="000000"/>
                </a:solidFill>
                <a:latin typeface="Arial"/>
                <a:ea typeface="Times New Roman"/>
              </a:rPr>
              <a:t>Competency needs for Pursuing the Security </a:t>
            </a:r>
            <a:r>
              <a:rPr lang="en-US" sz="2200" b="1" dirty="0" smtClean="0">
                <a:solidFill>
                  <a:srgbClr val="000000"/>
                </a:solidFill>
                <a:latin typeface="Arial"/>
                <a:ea typeface="Times New Roman"/>
              </a:rPr>
              <a:t>Profession.</a:t>
            </a:r>
          </a:p>
          <a:p>
            <a:pPr marL="827088" indent="-457200" algn="just">
              <a:spcAft>
                <a:spcPts val="600"/>
              </a:spcAft>
              <a:buFont typeface="+mj-lt"/>
              <a:buAutoNum type="arabicPeriod" startAt="4"/>
            </a:pPr>
            <a:r>
              <a:rPr lang="en-US" sz="2200" b="1" dirty="0" smtClean="0">
                <a:solidFill>
                  <a:srgbClr val="000000"/>
                </a:solidFill>
                <a:latin typeface="Arial"/>
                <a:ea typeface="Times New Roman"/>
              </a:rPr>
              <a:t>Financial Aspect of the Security Profession</a:t>
            </a:r>
            <a:endParaRPr lang="en-US" sz="2200" b="1" dirty="0" smtClean="0">
              <a:solidFill>
                <a:srgbClr val="000000"/>
              </a:solidFill>
              <a:latin typeface="Arial"/>
              <a:ea typeface="Times New Roman"/>
            </a:endParaRPr>
          </a:p>
          <a:p>
            <a:pPr marL="827088" indent="-457200" algn="just">
              <a:spcAft>
                <a:spcPts val="600"/>
              </a:spcAft>
              <a:buFont typeface="+mj-lt"/>
              <a:buAutoNum type="arabicPeriod" startAt="4"/>
            </a:pPr>
            <a:r>
              <a:rPr lang="en-US" sz="2200" b="1" dirty="0" smtClean="0">
                <a:solidFill>
                  <a:srgbClr val="000000"/>
                </a:solidFill>
                <a:latin typeface="Arial"/>
                <a:ea typeface="Times New Roman"/>
              </a:rPr>
              <a:t>Models for Cavalier </a:t>
            </a:r>
            <a:r>
              <a:rPr lang="en-US" sz="2200" b="1" dirty="0">
                <a:solidFill>
                  <a:srgbClr val="000000"/>
                </a:solidFill>
                <a:latin typeface="Arial"/>
                <a:ea typeface="Times New Roman"/>
              </a:rPr>
              <a:t>S</a:t>
            </a:r>
            <a:r>
              <a:rPr lang="en-US" sz="2200" b="1" dirty="0" smtClean="0">
                <a:solidFill>
                  <a:srgbClr val="000000"/>
                </a:solidFill>
                <a:latin typeface="Arial"/>
                <a:ea typeface="Times New Roman"/>
              </a:rPr>
              <a:t>ecurity Professionals</a:t>
            </a:r>
            <a:endParaRPr lang="en-US" sz="2200" b="1" dirty="0" smtClean="0">
              <a:solidFill>
                <a:srgbClr val="000000"/>
              </a:solidFill>
              <a:latin typeface="Arial"/>
              <a:ea typeface="Times New Roman"/>
            </a:endParaRPr>
          </a:p>
        </p:txBody>
      </p:sp>
    </p:spTree>
    <p:extLst>
      <p:ext uri="{BB962C8B-B14F-4D97-AF65-F5344CB8AC3E}">
        <p14:creationId xmlns:p14="http://schemas.microsoft.com/office/powerpoint/2010/main" val="939724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1000"/>
                                        <p:tgtEl>
                                          <p:spTgt spid="2">
                                            <p:txEl>
                                              <p:pRg st="9" end="9"/>
                                            </p:txEl>
                                          </p:spTgt>
                                        </p:tgtEl>
                                      </p:cBhvr>
                                    </p:animEffect>
                                    <p:anim calcmode="lin" valueType="num">
                                      <p:cBhvr>
                                        <p:cTn id="5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animEffect transition="in" filter="fade">
                                      <p:cBhvr>
                                        <p:cTn id="56" dur="1000"/>
                                        <p:tgtEl>
                                          <p:spTgt spid="2">
                                            <p:txEl>
                                              <p:pRg st="10" end="10"/>
                                            </p:txEl>
                                          </p:spTgt>
                                        </p:tgtEl>
                                      </p:cBhvr>
                                    </p:animEffect>
                                    <p:anim calcmode="lin" valueType="num">
                                      <p:cBhvr>
                                        <p:cTn id="57"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Effect transition="in" filter="fade">
                                      <p:cBhvr>
                                        <p:cTn id="63" dur="1000"/>
                                        <p:tgtEl>
                                          <p:spTgt spid="2">
                                            <p:txEl>
                                              <p:pRg st="11" end="11"/>
                                            </p:txEl>
                                          </p:spTgt>
                                        </p:tgtEl>
                                      </p:cBhvr>
                                    </p:animEffect>
                                    <p:anim calcmode="lin" valueType="num">
                                      <p:cBhvr>
                                        <p:cTn id="64"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12" end="12"/>
                                            </p:txEl>
                                          </p:spTgt>
                                        </p:tgtEl>
                                        <p:attrNameLst>
                                          <p:attrName>style.visibility</p:attrName>
                                        </p:attrNameLst>
                                      </p:cBhvr>
                                      <p:to>
                                        <p:strVal val="visible"/>
                                      </p:to>
                                    </p:set>
                                    <p:animEffect transition="in" filter="fade">
                                      <p:cBhvr>
                                        <p:cTn id="70" dur="1000"/>
                                        <p:tgtEl>
                                          <p:spTgt spid="2">
                                            <p:txEl>
                                              <p:pRg st="12" end="12"/>
                                            </p:txEl>
                                          </p:spTgt>
                                        </p:tgtEl>
                                      </p:cBhvr>
                                    </p:animEffect>
                                    <p:anim calcmode="lin" valueType="num">
                                      <p:cBhvr>
                                        <p:cTn id="71"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349943"/>
            <a:ext cx="5486401" cy="954107"/>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Good Security Professional </a:t>
            </a:r>
          </a:p>
          <a:p>
            <a:pPr lvl="0" algn="ctr">
              <a:defRPr/>
            </a:pPr>
            <a:r>
              <a:rPr lang="en-US" sz="2800" b="1" dirty="0" smtClean="0">
                <a:solidFill>
                  <a:prstClr val="black"/>
                </a:solidFill>
                <a:latin typeface="Arial" pitchFamily="34" charset="0"/>
                <a:cs typeface="Arial" pitchFamily="34" charset="0"/>
              </a:rPr>
              <a:t>Habits to Develop</a:t>
            </a:r>
            <a:endParaRPr lang="en-US" sz="2800" b="1" dirty="0">
              <a:solidFill>
                <a:prstClr val="black"/>
              </a:solidFill>
              <a:latin typeface="Arial" pitchFamily="34" charset="0"/>
              <a:cs typeface="Arial" pitchFamily="34" charset="0"/>
            </a:endParaRPr>
          </a:p>
        </p:txBody>
      </p:sp>
      <p:sp>
        <p:nvSpPr>
          <p:cNvPr id="2" name="Rectangle 1"/>
          <p:cNvSpPr/>
          <p:nvPr/>
        </p:nvSpPr>
        <p:spPr>
          <a:xfrm>
            <a:off x="762000" y="2135791"/>
            <a:ext cx="7620000" cy="2708434"/>
          </a:xfrm>
          <a:prstGeom prst="rect">
            <a:avLst/>
          </a:prstGeom>
        </p:spPr>
        <p:txBody>
          <a:bodyPr wrap="square">
            <a:spAutoFit/>
          </a:bodyPr>
          <a:lstStyle/>
          <a:p>
            <a:pPr marL="914400" lvl="0" indent="-571500">
              <a:spcBef>
                <a:spcPct val="0"/>
              </a:spcBef>
              <a:spcAft>
                <a:spcPts val="1200"/>
              </a:spcAft>
              <a:buClr>
                <a:prstClr val="black"/>
              </a:buClr>
              <a:buSzPct val="100000"/>
              <a:buFont typeface="+mj-lt"/>
              <a:buAutoNum type="arabicPeriod" startAt="7"/>
              <a:defRPr/>
            </a:pPr>
            <a:r>
              <a:rPr lang="en-US" sz="2600" b="1" dirty="0">
                <a:solidFill>
                  <a:prstClr val="black"/>
                </a:solidFill>
                <a:latin typeface="Arial" pitchFamily="34" charset="0"/>
                <a:cs typeface="Arial" pitchFamily="34" charset="0"/>
              </a:rPr>
              <a:t>Practice Service  Professionalism</a:t>
            </a:r>
          </a:p>
          <a:p>
            <a:pPr marL="914400" lvl="0" indent="-571500">
              <a:spcBef>
                <a:spcPct val="0"/>
              </a:spcBef>
              <a:spcAft>
                <a:spcPts val="1200"/>
              </a:spcAft>
              <a:buClr>
                <a:prstClr val="black"/>
              </a:buClr>
              <a:buSzPct val="100000"/>
              <a:buFont typeface="+mj-lt"/>
              <a:buAutoNum type="arabicPeriod" startAt="7"/>
              <a:defRPr/>
            </a:pPr>
            <a:r>
              <a:rPr lang="en-US" sz="2600" b="1" kern="0" dirty="0">
                <a:solidFill>
                  <a:prstClr val="black"/>
                </a:solidFill>
                <a:latin typeface="Arial" pitchFamily="34" charset="0"/>
                <a:cs typeface="Arial" pitchFamily="34" charset="0"/>
              </a:rPr>
              <a:t>Consider for human rights of guards</a:t>
            </a:r>
          </a:p>
          <a:p>
            <a:pPr marL="914400" lvl="0" indent="-571500">
              <a:spcBef>
                <a:spcPct val="0"/>
              </a:spcBef>
              <a:spcAft>
                <a:spcPts val="1200"/>
              </a:spcAft>
              <a:buClr>
                <a:prstClr val="black"/>
              </a:buClr>
              <a:buSzPct val="100000"/>
              <a:buFont typeface="+mj-lt"/>
              <a:buAutoNum type="arabicPeriod" startAt="7"/>
              <a:defRPr/>
            </a:pPr>
            <a:r>
              <a:rPr lang="en-US" sz="2600" b="1" kern="0" dirty="0">
                <a:solidFill>
                  <a:prstClr val="black"/>
                </a:solidFill>
                <a:latin typeface="Arial" pitchFamily="34" charset="0"/>
                <a:cs typeface="Arial" pitchFamily="34" charset="0"/>
              </a:rPr>
              <a:t>Learn the Corporate Business Language</a:t>
            </a:r>
          </a:p>
          <a:p>
            <a:pPr marL="914400" lvl="0" indent="-571500">
              <a:spcBef>
                <a:spcPct val="0"/>
              </a:spcBef>
              <a:spcAft>
                <a:spcPts val="1200"/>
              </a:spcAft>
              <a:buClr>
                <a:prstClr val="black"/>
              </a:buClr>
              <a:buSzPct val="100000"/>
              <a:buFont typeface="+mj-lt"/>
              <a:buAutoNum type="arabicPeriod" startAt="7"/>
              <a:defRPr/>
            </a:pPr>
            <a:r>
              <a:rPr lang="en-US" sz="2600" b="1" kern="0" dirty="0">
                <a:solidFill>
                  <a:prstClr val="black"/>
                </a:solidFill>
                <a:latin typeface="Arial" pitchFamily="34" charset="0"/>
                <a:cs typeface="Arial" pitchFamily="34" charset="0"/>
              </a:rPr>
              <a:t>Learn to collaborate for Resources </a:t>
            </a:r>
          </a:p>
          <a:p>
            <a:pPr marL="914400" lvl="0" indent="-571500">
              <a:spcBef>
                <a:spcPct val="0"/>
              </a:spcBef>
              <a:spcAft>
                <a:spcPts val="1200"/>
              </a:spcAft>
              <a:buClr>
                <a:prstClr val="black"/>
              </a:buClr>
              <a:buSzPct val="100000"/>
              <a:buFont typeface="+mj-lt"/>
              <a:buAutoNum type="arabicPeriod" startAt="7"/>
              <a:defRPr/>
            </a:pPr>
            <a:r>
              <a:rPr lang="en-US" sz="2600" b="1" kern="0" dirty="0">
                <a:solidFill>
                  <a:prstClr val="black"/>
                </a:solidFill>
                <a:latin typeface="Arial" pitchFamily="34" charset="0"/>
                <a:cs typeface="Arial" pitchFamily="34" charset="0"/>
              </a:rPr>
              <a:t>Develop Specialized Network</a:t>
            </a:r>
          </a:p>
        </p:txBody>
      </p:sp>
    </p:spTree>
    <p:extLst>
      <p:ext uri="{BB962C8B-B14F-4D97-AF65-F5344CB8AC3E}">
        <p14:creationId xmlns:p14="http://schemas.microsoft.com/office/powerpoint/2010/main" val="2123416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772" y="5613737"/>
            <a:ext cx="8393428" cy="1015663"/>
          </a:xfrm>
          <a:prstGeom prst="rect">
            <a:avLst/>
          </a:prstGeom>
          <a:noFill/>
        </p:spPr>
        <p:txBody>
          <a:bodyPr wrap="square" rtlCol="0">
            <a:spAutoFit/>
          </a:bodyPr>
          <a:lstStyle/>
          <a:p>
            <a:pPr algn="ctr"/>
            <a:r>
              <a:rPr lang="en-US" sz="2000" b="1" dirty="0" smtClean="0">
                <a:solidFill>
                  <a:schemeClr val="tx2"/>
                </a:solidFill>
                <a:latin typeface="+mj-lt"/>
              </a:rPr>
              <a:t>All security systems must satisfy all the basic principles. </a:t>
            </a:r>
            <a:r>
              <a:rPr lang="en-US" sz="2000" b="1" dirty="0">
                <a:solidFill>
                  <a:schemeClr val="tx2"/>
                </a:solidFill>
                <a:latin typeface="+mj-lt"/>
              </a:rPr>
              <a:t>N</a:t>
            </a:r>
            <a:r>
              <a:rPr lang="en-US" sz="2000" b="1" dirty="0" smtClean="0">
                <a:solidFill>
                  <a:schemeClr val="tx2"/>
                </a:solidFill>
                <a:latin typeface="+mj-lt"/>
              </a:rPr>
              <a:t>ot considering these principles will become the weakest link in security that will render all other system useless</a:t>
            </a:r>
            <a:endParaRPr lang="en-PH" sz="2000" b="1" dirty="0">
              <a:solidFill>
                <a:schemeClr val="tx2"/>
              </a:solidFill>
              <a:latin typeface="+mj-lt"/>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0" y="13138"/>
            <a:ext cx="1517650"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13093" y="1295400"/>
            <a:ext cx="7597508" cy="4124206"/>
          </a:xfrm>
          <a:prstGeom prst="rect">
            <a:avLst/>
          </a:prstGeom>
        </p:spPr>
        <p:txBody>
          <a:bodyPr wrap="square">
            <a:spAutoFit/>
          </a:bodyPr>
          <a:lstStyle/>
          <a:p>
            <a:pPr lvl="0" eaLnBrk="0" hangingPunct="0">
              <a:spcAft>
                <a:spcPts val="1200"/>
              </a:spcAft>
              <a:tabLst>
                <a:tab pos="514350" algn="l"/>
              </a:tabLst>
            </a:pPr>
            <a:r>
              <a:rPr lang="en-US" sz="2400" b="1" dirty="0">
                <a:solidFill>
                  <a:srgbClr val="4F81BD"/>
                </a:solidFill>
                <a:latin typeface="Arial" pitchFamily="34" charset="0"/>
                <a:cs typeface="Arial" pitchFamily="34" charset="0"/>
              </a:rPr>
              <a:t> </a:t>
            </a:r>
            <a:r>
              <a:rPr lang="en-US" sz="2400" b="1" dirty="0">
                <a:solidFill>
                  <a:srgbClr val="FF0000"/>
                </a:solidFill>
                <a:latin typeface="Arial" pitchFamily="34" charset="0"/>
                <a:cs typeface="Arial" pitchFamily="34" charset="0"/>
                <a:sym typeface="Webdings" pitchFamily="18" charset="2"/>
              </a:rPr>
              <a:t></a:t>
            </a:r>
            <a:r>
              <a:rPr lang="en-US" sz="2400" b="1" dirty="0">
                <a:solidFill>
                  <a:srgbClr val="4F81BD"/>
                </a:solidFill>
                <a:latin typeface="Arial" pitchFamily="34" charset="0"/>
                <a:cs typeface="Arial" pitchFamily="34" charset="0"/>
              </a:rPr>
              <a:t> </a:t>
            </a:r>
            <a:r>
              <a:rPr lang="en-US" sz="2400" b="1" dirty="0">
                <a:solidFill>
                  <a:prstClr val="black"/>
                </a:solidFill>
                <a:latin typeface="Arial" pitchFamily="34" charset="0"/>
                <a:cs typeface="Arial" pitchFamily="34" charset="0"/>
                <a:sym typeface="Webdings" pitchFamily="18" charset="2"/>
              </a:rPr>
              <a:t>There is no absolute security</a:t>
            </a:r>
          </a:p>
          <a:p>
            <a:pPr lvl="0" eaLnBrk="0" hangingPunct="0">
              <a:spcAft>
                <a:spcPts val="1200"/>
              </a:spcAft>
              <a:tabLst>
                <a:tab pos="514350" algn="l"/>
              </a:tabLst>
            </a:pPr>
            <a:r>
              <a:rPr lang="en-US" sz="2400" b="1" dirty="0">
                <a:solidFill>
                  <a:srgbClr val="FF6600"/>
                </a:solidFill>
                <a:latin typeface="Arial" pitchFamily="34" charset="0"/>
                <a:cs typeface="Arial" pitchFamily="34" charset="0"/>
                <a:sym typeface="Webdings" pitchFamily="18" charset="2"/>
              </a:rPr>
              <a:t> </a:t>
            </a:r>
            <a:r>
              <a:rPr lang="en-US" sz="2400" b="1" dirty="0">
                <a:solidFill>
                  <a:srgbClr val="4F81BD"/>
                </a:solidFill>
                <a:latin typeface="Arial" pitchFamily="34" charset="0"/>
                <a:cs typeface="Arial" pitchFamily="34" charset="0"/>
              </a:rPr>
              <a:t> </a:t>
            </a:r>
            <a:r>
              <a:rPr lang="en-US" sz="2400" b="1" dirty="0">
                <a:solidFill>
                  <a:prstClr val="black"/>
                </a:solidFill>
                <a:latin typeface="Arial" pitchFamily="34" charset="0"/>
                <a:cs typeface="Arial" pitchFamily="34" charset="0"/>
                <a:sym typeface="Webdings" pitchFamily="18" charset="2"/>
              </a:rPr>
              <a:t>Security is good only as its weakest link</a:t>
            </a:r>
          </a:p>
          <a:p>
            <a:pPr lvl="0" eaLnBrk="0" hangingPunct="0">
              <a:spcAft>
                <a:spcPts val="1200"/>
              </a:spcAft>
              <a:tabLst>
                <a:tab pos="514350" algn="l"/>
              </a:tabLst>
            </a:pPr>
            <a:r>
              <a:rPr lang="en-US" sz="2400" b="1" dirty="0">
                <a:solidFill>
                  <a:srgbClr val="4F81BD"/>
                </a:solidFill>
                <a:latin typeface="Arial" pitchFamily="34" charset="0"/>
                <a:cs typeface="Arial" pitchFamily="34" charset="0"/>
                <a:sym typeface="Webdings" pitchFamily="18" charset="2"/>
              </a:rPr>
              <a:t> </a:t>
            </a:r>
            <a:r>
              <a:rPr lang="en-US" sz="2400" b="1" dirty="0">
                <a:solidFill>
                  <a:srgbClr val="FFFF00"/>
                </a:solidFill>
                <a:latin typeface="Arial" pitchFamily="34" charset="0"/>
                <a:cs typeface="Arial" pitchFamily="34" charset="0"/>
                <a:sym typeface="Webdings" pitchFamily="18" charset="2"/>
              </a:rPr>
              <a:t></a:t>
            </a:r>
            <a:r>
              <a:rPr lang="en-US" sz="2400" b="1" dirty="0">
                <a:solidFill>
                  <a:srgbClr val="4F81BD"/>
                </a:solidFill>
                <a:latin typeface="Arial" pitchFamily="34" charset="0"/>
                <a:cs typeface="Arial" pitchFamily="34" charset="0"/>
              </a:rPr>
              <a:t> </a:t>
            </a:r>
            <a:r>
              <a:rPr lang="en-US" sz="2400" b="1" dirty="0">
                <a:solidFill>
                  <a:prstClr val="black"/>
                </a:solidFill>
                <a:latin typeface="Arial" pitchFamily="34" charset="0"/>
                <a:cs typeface="Arial" pitchFamily="34" charset="0"/>
                <a:sym typeface="Webdings" pitchFamily="18" charset="2"/>
              </a:rPr>
              <a:t>High relative security can be achieved in depth</a:t>
            </a:r>
          </a:p>
          <a:p>
            <a:pPr lvl="0" eaLnBrk="0" hangingPunct="0">
              <a:spcAft>
                <a:spcPts val="1200"/>
              </a:spcAft>
              <a:tabLst>
                <a:tab pos="514350" algn="l"/>
              </a:tabLst>
            </a:pPr>
            <a:r>
              <a:rPr lang="en-US" sz="2400" b="1" dirty="0">
                <a:solidFill>
                  <a:srgbClr val="33CC33"/>
                </a:solidFill>
                <a:latin typeface="Arial" pitchFamily="34" charset="0"/>
                <a:cs typeface="Arial" pitchFamily="34" charset="0"/>
                <a:sym typeface="Webdings" pitchFamily="18" charset="2"/>
              </a:rPr>
              <a:t> </a:t>
            </a:r>
            <a:r>
              <a:rPr lang="en-US" sz="2400" b="1" dirty="0">
                <a:solidFill>
                  <a:srgbClr val="4F81BD"/>
                </a:solidFill>
                <a:latin typeface="Arial" pitchFamily="34" charset="0"/>
                <a:cs typeface="Arial" pitchFamily="34" charset="0"/>
              </a:rPr>
              <a:t> </a:t>
            </a:r>
            <a:r>
              <a:rPr lang="en-US" sz="2400" b="1" dirty="0">
                <a:solidFill>
                  <a:prstClr val="black"/>
                </a:solidFill>
                <a:latin typeface="Arial" pitchFamily="34" charset="0"/>
                <a:cs typeface="Arial" pitchFamily="34" charset="0"/>
                <a:sym typeface="Webdings" pitchFamily="18" charset="2"/>
              </a:rPr>
              <a:t>No two facilities have the same security  needs</a:t>
            </a:r>
          </a:p>
          <a:p>
            <a:pPr lvl="0" eaLnBrk="0" hangingPunct="0">
              <a:tabLst>
                <a:tab pos="514350" algn="l"/>
              </a:tabLst>
            </a:pPr>
            <a:r>
              <a:rPr lang="en-US" sz="2400" b="1" dirty="0">
                <a:solidFill>
                  <a:srgbClr val="6600CC"/>
                </a:solidFill>
                <a:latin typeface="Arial" pitchFamily="34" charset="0"/>
                <a:cs typeface="Arial" pitchFamily="34" charset="0"/>
                <a:sym typeface="Webdings" pitchFamily="18" charset="2"/>
              </a:rPr>
              <a:t> </a:t>
            </a:r>
            <a:r>
              <a:rPr lang="en-US" sz="2400" b="1" dirty="0">
                <a:solidFill>
                  <a:srgbClr val="4F81BD"/>
                </a:solidFill>
                <a:latin typeface="Arial" pitchFamily="34" charset="0"/>
                <a:cs typeface="Arial" pitchFamily="34" charset="0"/>
              </a:rPr>
              <a:t> </a:t>
            </a:r>
            <a:r>
              <a:rPr lang="en-US" sz="2400" b="1" dirty="0">
                <a:solidFill>
                  <a:prstClr val="black"/>
                </a:solidFill>
                <a:latin typeface="Arial" pitchFamily="34" charset="0"/>
                <a:cs typeface="Arial" pitchFamily="34" charset="0"/>
                <a:sym typeface="Webdings" pitchFamily="18" charset="2"/>
              </a:rPr>
              <a:t>Harm or danger may come from outside </a:t>
            </a:r>
            <a:r>
              <a:rPr lang="en-US" sz="2400" b="1" dirty="0" smtClean="0">
                <a:solidFill>
                  <a:prstClr val="black"/>
                </a:solidFill>
                <a:latin typeface="Arial" pitchFamily="34" charset="0"/>
                <a:cs typeface="Arial" pitchFamily="34" charset="0"/>
                <a:sym typeface="Webdings" pitchFamily="18" charset="2"/>
              </a:rPr>
              <a:t>or  </a:t>
            </a:r>
          </a:p>
          <a:p>
            <a:pPr lvl="0" eaLnBrk="0" hangingPunct="0">
              <a:spcAft>
                <a:spcPts val="1200"/>
              </a:spcAft>
              <a:tabLst>
                <a:tab pos="514350" algn="l"/>
              </a:tabLst>
            </a:pPr>
            <a:r>
              <a:rPr lang="en-US" sz="2400" b="1" dirty="0" smtClean="0">
                <a:solidFill>
                  <a:prstClr val="black"/>
                </a:solidFill>
                <a:latin typeface="Arial" pitchFamily="34" charset="0"/>
                <a:cs typeface="Arial" pitchFamily="34" charset="0"/>
                <a:sym typeface="Webdings" pitchFamily="18" charset="2"/>
              </a:rPr>
              <a:t>      inside </a:t>
            </a:r>
            <a:r>
              <a:rPr lang="en-US" sz="2400" b="1" dirty="0">
                <a:solidFill>
                  <a:prstClr val="black"/>
                </a:solidFill>
                <a:latin typeface="Arial" pitchFamily="34" charset="0"/>
                <a:cs typeface="Arial" pitchFamily="34" charset="0"/>
                <a:sym typeface="Webdings" pitchFamily="18" charset="2"/>
              </a:rPr>
              <a:t>of the facility</a:t>
            </a:r>
          </a:p>
          <a:p>
            <a:pPr lvl="0" eaLnBrk="0" hangingPunct="0">
              <a:spcAft>
                <a:spcPts val="1200"/>
              </a:spcAft>
              <a:tabLst>
                <a:tab pos="514350" algn="l"/>
              </a:tabLst>
            </a:pPr>
            <a:r>
              <a:rPr lang="en-US" sz="2400" b="1" dirty="0">
                <a:solidFill>
                  <a:srgbClr val="CC00FF"/>
                </a:solidFill>
                <a:latin typeface="Arial" pitchFamily="34" charset="0"/>
                <a:cs typeface="Arial" pitchFamily="34" charset="0"/>
                <a:sym typeface="Webdings" pitchFamily="18" charset="2"/>
              </a:rPr>
              <a:t> </a:t>
            </a:r>
            <a:r>
              <a:rPr lang="en-US" sz="2400" b="1" dirty="0">
                <a:solidFill>
                  <a:srgbClr val="4F81BD"/>
                </a:solidFill>
                <a:latin typeface="Arial" pitchFamily="34" charset="0"/>
                <a:cs typeface="Arial" pitchFamily="34" charset="0"/>
              </a:rPr>
              <a:t> </a:t>
            </a:r>
            <a:r>
              <a:rPr lang="en-US" sz="2400" b="1" dirty="0">
                <a:solidFill>
                  <a:prstClr val="black"/>
                </a:solidFill>
                <a:latin typeface="Arial" pitchFamily="34" charset="0"/>
                <a:cs typeface="Arial" pitchFamily="34" charset="0"/>
                <a:sym typeface="Webdings" pitchFamily="18" charset="2"/>
              </a:rPr>
              <a:t>Security is everybody’s concern</a:t>
            </a:r>
          </a:p>
          <a:p>
            <a:pPr lvl="0" eaLnBrk="0" hangingPunct="0">
              <a:spcAft>
                <a:spcPts val="1200"/>
              </a:spcAft>
              <a:tabLst>
                <a:tab pos="514350" algn="l"/>
              </a:tabLst>
            </a:pPr>
            <a:r>
              <a:rPr lang="en-US" sz="2400" b="1" dirty="0">
                <a:solidFill>
                  <a:srgbClr val="4F81BD"/>
                </a:solidFill>
                <a:latin typeface="Arial" pitchFamily="34" charset="0"/>
                <a:cs typeface="Arial" pitchFamily="34" charset="0"/>
                <a:sym typeface="Webdings" pitchFamily="18" charset="2"/>
              </a:rPr>
              <a:t> </a:t>
            </a:r>
            <a:r>
              <a:rPr lang="en-US" sz="2400" b="1" dirty="0">
                <a:solidFill>
                  <a:srgbClr val="800080"/>
                </a:solidFill>
                <a:latin typeface="Arial" pitchFamily="34" charset="0"/>
                <a:cs typeface="Arial" pitchFamily="34" charset="0"/>
                <a:sym typeface="Webdings" pitchFamily="18" charset="2"/>
              </a:rPr>
              <a:t></a:t>
            </a:r>
            <a:r>
              <a:rPr lang="en-US" sz="2400" b="1" dirty="0">
                <a:solidFill>
                  <a:srgbClr val="4F81BD"/>
                </a:solidFill>
                <a:latin typeface="Arial" pitchFamily="34" charset="0"/>
                <a:cs typeface="Arial" pitchFamily="34" charset="0"/>
              </a:rPr>
              <a:t> </a:t>
            </a:r>
            <a:r>
              <a:rPr lang="en-US" sz="2400" b="1" dirty="0">
                <a:solidFill>
                  <a:prstClr val="black"/>
                </a:solidFill>
                <a:latin typeface="Arial" pitchFamily="34" charset="0"/>
                <a:cs typeface="Arial" pitchFamily="34" charset="0"/>
                <a:sym typeface="Webdings" pitchFamily="18" charset="2"/>
              </a:rPr>
              <a:t>There is no impenetrable barrier.</a:t>
            </a:r>
            <a:endParaRPr lang="en-US" sz="2400" b="1" dirty="0">
              <a:solidFill>
                <a:srgbClr val="4F81BD"/>
              </a:solidFill>
              <a:latin typeface="Arial" pitchFamily="34" charset="0"/>
              <a:cs typeface="Arial" pitchFamily="34" charset="0"/>
              <a:sym typeface="Webdings" pitchFamily="18" charset="2"/>
            </a:endParaRPr>
          </a:p>
        </p:txBody>
      </p:sp>
      <p:sp>
        <p:nvSpPr>
          <p:cNvPr id="6" name="Rectangle 5"/>
          <p:cNvSpPr/>
          <p:nvPr/>
        </p:nvSpPr>
        <p:spPr>
          <a:xfrm>
            <a:off x="2743200" y="457200"/>
            <a:ext cx="3618298" cy="523220"/>
          </a:xfrm>
          <a:prstGeom prst="rect">
            <a:avLst/>
          </a:prstGeom>
        </p:spPr>
        <p:txBody>
          <a:bodyPr wrap="none">
            <a:spAutoFit/>
          </a:bodyPr>
          <a:lstStyle/>
          <a:p>
            <a:pPr lvl="0"/>
            <a:r>
              <a:rPr lang="en-US" sz="2800" b="1" dirty="0">
                <a:solidFill>
                  <a:prstClr val="black"/>
                </a:solidFill>
                <a:latin typeface="Arial"/>
                <a:cs typeface="Courier New" pitchFamily="49" charset="0"/>
              </a:rPr>
              <a:t>Security  Principles </a:t>
            </a:r>
            <a:endParaRPr lang="en-US" sz="2800" b="1" dirty="0">
              <a:solidFill>
                <a:prstClr val="black"/>
              </a:solidFill>
              <a:latin typeface="Arial"/>
            </a:endParaRPr>
          </a:p>
        </p:txBody>
      </p:sp>
    </p:spTree>
    <p:extLst>
      <p:ext uri="{BB962C8B-B14F-4D97-AF65-F5344CB8AC3E}">
        <p14:creationId xmlns:p14="http://schemas.microsoft.com/office/powerpoint/2010/main" val="3948116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1000"/>
                                        <p:tgtEl>
                                          <p:spTgt spid="4">
                                            <p:txEl>
                                              <p:pRg st="6" end="6"/>
                                            </p:txEl>
                                          </p:spTgt>
                                        </p:tgtEl>
                                      </p:cBhvr>
                                    </p:animEffect>
                                    <p:anim calcmode="lin" valueType="num">
                                      <p:cBhvr>
                                        <p:cTn id="4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fade">
                                      <p:cBhvr>
                                        <p:cTn id="54" dur="1000"/>
                                        <p:tgtEl>
                                          <p:spTgt spid="4">
                                            <p:txEl>
                                              <p:pRg st="7" end="7"/>
                                            </p:txEl>
                                          </p:spTgt>
                                        </p:tgtEl>
                                      </p:cBhvr>
                                    </p:animEffect>
                                    <p:anim calcmode="lin" valueType="num">
                                      <p:cBhvr>
                                        <p:cTn id="5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4992469"/>
            <a:ext cx="4964436" cy="646331"/>
          </a:xfrm>
          <a:prstGeom prst="rect">
            <a:avLst/>
          </a:prstGeom>
        </p:spPr>
        <p:txBody>
          <a:bodyPr wrap="none">
            <a:spAutoFit/>
          </a:bodyPr>
          <a:lstStyle/>
          <a:p>
            <a:pPr marL="457200" indent="-457200" eaLnBrk="0" hangingPunct="0">
              <a:lnSpc>
                <a:spcPct val="150000"/>
              </a:lnSpc>
              <a:buAutoNum type="arabicPeriod"/>
              <a:tabLst>
                <a:tab pos="514350" algn="l"/>
              </a:tabLst>
            </a:pPr>
            <a:r>
              <a:rPr lang="en-US" sz="2400" b="1" dirty="0" smtClean="0">
                <a:solidFill>
                  <a:schemeClr val="tx2"/>
                </a:solidFill>
                <a:latin typeface="Arial" pitchFamily="34" charset="0"/>
                <a:cs typeface="Arial" pitchFamily="34" charset="0"/>
                <a:sym typeface="Webdings" pitchFamily="18" charset="2"/>
              </a:rPr>
              <a:t>There </a:t>
            </a:r>
            <a:r>
              <a:rPr lang="en-US" sz="2400" b="1" dirty="0">
                <a:solidFill>
                  <a:schemeClr val="tx2"/>
                </a:solidFill>
                <a:latin typeface="Arial" pitchFamily="34" charset="0"/>
                <a:cs typeface="Arial" pitchFamily="34" charset="0"/>
                <a:sym typeface="Webdings" pitchFamily="18" charset="2"/>
              </a:rPr>
              <a:t>is no absolute </a:t>
            </a:r>
            <a:r>
              <a:rPr lang="en-US" sz="2400" b="1" dirty="0" smtClean="0">
                <a:solidFill>
                  <a:schemeClr val="tx2"/>
                </a:solidFill>
                <a:latin typeface="Arial" pitchFamily="34" charset="0"/>
                <a:cs typeface="Arial" pitchFamily="34" charset="0"/>
                <a:sym typeface="Webdings" pitchFamily="18" charset="2"/>
              </a:rPr>
              <a:t>security</a:t>
            </a:r>
            <a:r>
              <a:rPr lang="en-US" sz="2400" b="1" dirty="0" smtClean="0">
                <a:latin typeface="Arial" pitchFamily="34" charset="0"/>
                <a:cs typeface="Arial" pitchFamily="34" charset="0"/>
                <a:sym typeface="Webdings" pitchFamily="18" charset="2"/>
              </a:rPr>
              <a:t>.</a:t>
            </a:r>
          </a:p>
        </p:txBody>
      </p:sp>
      <p:sp>
        <p:nvSpPr>
          <p:cNvPr id="5" name="Rectangle 4"/>
          <p:cNvSpPr/>
          <p:nvPr/>
        </p:nvSpPr>
        <p:spPr>
          <a:xfrm>
            <a:off x="1447800" y="5562600"/>
            <a:ext cx="6643873" cy="830997"/>
          </a:xfrm>
          <a:prstGeom prst="rect">
            <a:avLst/>
          </a:prstGeom>
        </p:spPr>
        <p:txBody>
          <a:bodyPr wrap="square">
            <a:spAutoFit/>
          </a:bodyPr>
          <a:lstStyle/>
          <a:p>
            <a:pPr lvl="0" algn="ctr" eaLnBrk="0" hangingPunct="0">
              <a:tabLst>
                <a:tab pos="514350" algn="l"/>
              </a:tabLst>
            </a:pPr>
            <a:r>
              <a:rPr lang="en-US" sz="2400" b="1" dirty="0" smtClean="0">
                <a:solidFill>
                  <a:prstClr val="black"/>
                </a:solidFill>
                <a:latin typeface="Arial" pitchFamily="34" charset="0"/>
                <a:cs typeface="Arial" pitchFamily="34" charset="0"/>
                <a:sym typeface="Webdings" pitchFamily="18" charset="2"/>
              </a:rPr>
              <a:t>Any kind of threat</a:t>
            </a:r>
            <a:r>
              <a:rPr lang="en-US" sz="2400" b="1" dirty="0">
                <a:solidFill>
                  <a:prstClr val="black"/>
                </a:solidFill>
                <a:latin typeface="Arial" pitchFamily="34" charset="0"/>
                <a:cs typeface="Arial" pitchFamily="34" charset="0"/>
                <a:sym typeface="Webdings" pitchFamily="18" charset="2"/>
              </a:rPr>
              <a:t>, </a:t>
            </a:r>
            <a:r>
              <a:rPr lang="en-US" sz="2400" b="1" dirty="0" smtClean="0">
                <a:solidFill>
                  <a:prstClr val="black"/>
                </a:solidFill>
                <a:latin typeface="Arial" pitchFamily="34" charset="0"/>
                <a:cs typeface="Arial" pitchFamily="34" charset="0"/>
                <a:sym typeface="Webdings" pitchFamily="18" charset="2"/>
              </a:rPr>
              <a:t>hazard, risk or  mishap can happen anywhere any time.</a:t>
            </a:r>
            <a:endParaRPr lang="en-US" sz="2400" b="1" dirty="0">
              <a:solidFill>
                <a:prstClr val="black"/>
              </a:solidFill>
              <a:latin typeface="Arial" pitchFamily="34" charset="0"/>
              <a:cs typeface="Arial" pitchFamily="34" charset="0"/>
              <a:sym typeface="Webdings" pitchFamily="18" charset="2"/>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902" y="1014116"/>
            <a:ext cx="4685098" cy="396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743200" y="457200"/>
            <a:ext cx="3618298" cy="523220"/>
          </a:xfrm>
          <a:prstGeom prst="rect">
            <a:avLst/>
          </a:prstGeom>
        </p:spPr>
        <p:txBody>
          <a:bodyPr wrap="none">
            <a:spAutoFit/>
          </a:bodyPr>
          <a:lstStyle/>
          <a:p>
            <a:pPr lvl="0"/>
            <a:r>
              <a:rPr lang="en-US" sz="2800" b="1" dirty="0">
                <a:solidFill>
                  <a:prstClr val="black"/>
                </a:solidFill>
                <a:latin typeface="Arial"/>
                <a:cs typeface="Courier New" pitchFamily="49" charset="0"/>
              </a:rPr>
              <a:t>Security  Principles </a:t>
            </a:r>
            <a:endParaRPr lang="en-US" sz="2800" b="1" dirty="0">
              <a:solidFill>
                <a:prstClr val="black"/>
              </a:solidFill>
              <a:latin typeface="Arial"/>
            </a:endParaRPr>
          </a:p>
        </p:txBody>
      </p:sp>
    </p:spTree>
    <p:extLst>
      <p:ext uri="{BB962C8B-B14F-4D97-AF65-F5344CB8AC3E}">
        <p14:creationId xmlns:p14="http://schemas.microsoft.com/office/powerpoint/2010/main" val="26493836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31" b="99352" l="3738" r="94081">
                        <a14:backgroundMark x1="11994" y1="16532" x2="10280" y2="29822"/>
                        <a14:backgroundMark x1="10748" y1="10859" x2="17601" y2="19611"/>
                        <a14:backgroundMark x1="12461" y1="29498" x2="9969" y2="38736"/>
                        <a14:backgroundMark x1="10280" y1="66613" x2="18847" y2="95786"/>
                        <a14:backgroundMark x1="35826" y1="91896" x2="40498" y2="94976"/>
                        <a14:backgroundMark x1="61371" y1="93193" x2="91589" y2="78120"/>
                        <a14:backgroundMark x1="87383" y1="69206" x2="85202" y2="93193"/>
                        <a14:backgroundMark x1="20561" y1="83468" x2="21807" y2="95786"/>
                        <a14:backgroundMark x1="57477" y1="94489" x2="62617" y2="94489"/>
                        <a14:backgroundMark x1="87695" y1="10859" x2="89097" y2="25932"/>
                        <a14:backgroundMark x1="92368" y1="62237" x2="91589" y2="75041"/>
                        <a14:backgroundMark x1="91589" y1="59481" x2="86916" y2="71475"/>
                        <a14:backgroundMark x1="86449" y1="6807" x2="84424" y2="26256"/>
                        <a14:backgroundMark x1="89408" y1="26256" x2="91121" y2="38736"/>
                        <a14:backgroundMark x1="71184" y1="10859" x2="59657" y2="8104"/>
                        <a14:backgroundMark x1="28193" y1="9887" x2="36293" y2="9076"/>
                        <a14:backgroundMark x1="35047" y1="9076" x2="49065" y2="7780"/>
                        <a14:backgroundMark x1="55919" y1="7780" x2="61371" y2="8104"/>
                        <a14:backgroundMark x1="9502" y1="38736" x2="9969" y2="70989"/>
                        <a14:backgroundMark x1="20561" y1="94976" x2="61838" y2="95462"/>
                        <a14:backgroundMark x1="91589" y1="44408" x2="92368" y2="40032"/>
                      </a14:backgroundRemoval>
                    </a14:imgEffect>
                  </a14:imgLayer>
                </a14:imgProps>
              </a:ext>
              <a:ext uri="{28A0092B-C50C-407E-A947-70E740481C1C}">
                <a14:useLocalDpi xmlns:a14="http://schemas.microsoft.com/office/drawing/2010/main" val="0"/>
              </a:ext>
            </a:extLst>
          </a:blip>
          <a:srcRect/>
          <a:stretch>
            <a:fillRect/>
          </a:stretch>
        </p:blipFill>
        <p:spPr bwMode="auto">
          <a:xfrm>
            <a:off x="2896540" y="1174961"/>
            <a:ext cx="3705755" cy="356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1828800" y="4736395"/>
            <a:ext cx="6489277" cy="577850"/>
          </a:xfrm>
          <a:prstGeom prst="rect">
            <a:avLst/>
          </a:prstGeom>
        </p:spPr>
        <p:txBody>
          <a:bodyPr wrap="none">
            <a:spAutoFit/>
          </a:bodyPr>
          <a:lstStyle/>
          <a:p>
            <a:pPr eaLnBrk="0" hangingPunct="0">
              <a:lnSpc>
                <a:spcPct val="150000"/>
              </a:lnSpc>
              <a:tabLst>
                <a:tab pos="514350" algn="l"/>
              </a:tabLst>
            </a:pPr>
            <a:r>
              <a:rPr lang="en-US" sz="2400" b="1" dirty="0" smtClean="0">
                <a:solidFill>
                  <a:schemeClr val="tx2"/>
                </a:solidFill>
                <a:latin typeface="Arial" pitchFamily="34" charset="0"/>
                <a:cs typeface="Arial" pitchFamily="34" charset="0"/>
                <a:sym typeface="Webdings" pitchFamily="18" charset="2"/>
              </a:rPr>
              <a:t>2. Security is good only as its weakest link.</a:t>
            </a:r>
            <a:endParaRPr lang="en-US" sz="2400" b="1" dirty="0">
              <a:solidFill>
                <a:schemeClr val="tx2"/>
              </a:solidFill>
              <a:latin typeface="Arial" pitchFamily="34" charset="0"/>
              <a:cs typeface="Arial" pitchFamily="34" charset="0"/>
              <a:sym typeface="Webdings" pitchFamily="18" charset="2"/>
            </a:endParaRPr>
          </a:p>
        </p:txBody>
      </p:sp>
      <p:sp>
        <p:nvSpPr>
          <p:cNvPr id="3" name="TextBox 2"/>
          <p:cNvSpPr txBox="1"/>
          <p:nvPr/>
        </p:nvSpPr>
        <p:spPr>
          <a:xfrm>
            <a:off x="704249" y="5494853"/>
            <a:ext cx="7696200" cy="1107996"/>
          </a:xfrm>
          <a:prstGeom prst="rect">
            <a:avLst/>
          </a:prstGeom>
          <a:noFill/>
        </p:spPr>
        <p:txBody>
          <a:bodyPr wrap="square" rtlCol="0">
            <a:spAutoFit/>
          </a:bodyPr>
          <a:lstStyle/>
          <a:p>
            <a:pPr algn="ctr"/>
            <a:r>
              <a:rPr lang="en-US" sz="2200" b="1" dirty="0" smtClean="0">
                <a:latin typeface="+mj-lt"/>
              </a:rPr>
              <a:t>All it takes is one gap in security at any instance to cause a mishap. The effectiveness of security is only as good as the last mishap.</a:t>
            </a:r>
            <a:endParaRPr lang="en-PH" sz="2200" b="1" dirty="0">
              <a:latin typeface="+mj-lt"/>
            </a:endParaRPr>
          </a:p>
        </p:txBody>
      </p:sp>
      <p:sp>
        <p:nvSpPr>
          <p:cNvPr id="6" name="Rectangle 5"/>
          <p:cNvSpPr/>
          <p:nvPr/>
        </p:nvSpPr>
        <p:spPr>
          <a:xfrm>
            <a:off x="2743200" y="457200"/>
            <a:ext cx="3618298" cy="523220"/>
          </a:xfrm>
          <a:prstGeom prst="rect">
            <a:avLst/>
          </a:prstGeom>
        </p:spPr>
        <p:txBody>
          <a:bodyPr wrap="none">
            <a:spAutoFit/>
          </a:bodyPr>
          <a:lstStyle/>
          <a:p>
            <a:pPr lvl="0"/>
            <a:r>
              <a:rPr lang="en-US" sz="2800" b="1" dirty="0">
                <a:solidFill>
                  <a:prstClr val="black"/>
                </a:solidFill>
                <a:latin typeface="Arial"/>
                <a:cs typeface="Courier New" pitchFamily="49" charset="0"/>
              </a:rPr>
              <a:t>Security  Principles </a:t>
            </a:r>
            <a:endParaRPr lang="en-US" sz="2800" b="1" dirty="0">
              <a:solidFill>
                <a:prstClr val="black"/>
              </a:solidFill>
              <a:latin typeface="Arial"/>
            </a:endParaRPr>
          </a:p>
        </p:txBody>
      </p:sp>
    </p:spTree>
    <p:extLst>
      <p:ext uri="{BB962C8B-B14F-4D97-AF65-F5344CB8AC3E}">
        <p14:creationId xmlns:p14="http://schemas.microsoft.com/office/powerpoint/2010/main" val="1163443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1210" y="341586"/>
            <a:ext cx="7239000" cy="954107"/>
          </a:xfrm>
          <a:prstGeom prst="rect">
            <a:avLst/>
          </a:prstGeom>
        </p:spPr>
        <p:txBody>
          <a:bodyPr wrap="square">
            <a:spAutoFit/>
          </a:bodyPr>
          <a:lstStyle/>
          <a:p>
            <a:pPr marL="55563" lvl="0" algn="ctr">
              <a:spcAft>
                <a:spcPts val="1200"/>
              </a:spcAft>
            </a:pPr>
            <a:r>
              <a:rPr lang="en-US" sz="2800" b="1" dirty="0">
                <a:solidFill>
                  <a:prstClr val="black"/>
                </a:solidFill>
                <a:latin typeface="Arial" pitchFamily="34" charset="0"/>
                <a:cs typeface="Arial" pitchFamily="34" charset="0"/>
              </a:rPr>
              <a:t>Tools for Quantifying </a:t>
            </a:r>
            <a:r>
              <a:rPr lang="en-US" sz="2800" b="1" dirty="0" smtClean="0">
                <a:solidFill>
                  <a:prstClr val="black"/>
                </a:solidFill>
                <a:latin typeface="Arial" pitchFamily="34" charset="0"/>
                <a:cs typeface="Arial" pitchFamily="34" charset="0"/>
              </a:rPr>
              <a:t>the Effectiveness </a:t>
            </a:r>
            <a:r>
              <a:rPr lang="en-US" sz="2800" b="1" dirty="0">
                <a:solidFill>
                  <a:prstClr val="black"/>
                </a:solidFill>
                <a:latin typeface="Arial" pitchFamily="34" charset="0"/>
                <a:cs typeface="Arial" pitchFamily="34" charset="0"/>
              </a:rPr>
              <a:t>of Security Professional Services</a:t>
            </a:r>
          </a:p>
        </p:txBody>
      </p:sp>
      <p:sp>
        <p:nvSpPr>
          <p:cNvPr id="5" name="Rectangle 4"/>
          <p:cNvSpPr/>
          <p:nvPr/>
        </p:nvSpPr>
        <p:spPr>
          <a:xfrm>
            <a:off x="904010" y="2057400"/>
            <a:ext cx="7696200" cy="2400657"/>
          </a:xfrm>
          <a:prstGeom prst="rect">
            <a:avLst/>
          </a:prstGeom>
        </p:spPr>
        <p:txBody>
          <a:bodyPr wrap="square">
            <a:spAutoFit/>
          </a:bodyPr>
          <a:lstStyle/>
          <a:p>
            <a:pPr marL="914400" lvl="0" indent="-512763"/>
            <a:endParaRPr lang="en-US" sz="2400" b="1" dirty="0">
              <a:solidFill>
                <a:prstClr val="black"/>
              </a:solidFill>
              <a:latin typeface="Arial" pitchFamily="34" charset="0"/>
              <a:cs typeface="Arial" pitchFamily="34" charset="0"/>
            </a:endParaRP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Organizational Security Culture Evaluation</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Loss History Baseline</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Operational Readiness Evaluation</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Operational Effectiveness Evaluation</a:t>
            </a:r>
          </a:p>
        </p:txBody>
      </p:sp>
    </p:spTree>
    <p:extLst>
      <p:ext uri="{BB962C8B-B14F-4D97-AF65-F5344CB8AC3E}">
        <p14:creationId xmlns:p14="http://schemas.microsoft.com/office/powerpoint/2010/main" val="40769138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Slide Number Placeholder 1"/>
          <p:cNvSpPr>
            <a:spLocks noGrp="1"/>
          </p:cNvSpPr>
          <p:nvPr>
            <p:ph type="sldNum" sz="quarter" idx="12"/>
          </p:nvPr>
        </p:nvSpPr>
        <p:spPr bwMode="auto">
          <a:xfrm>
            <a:off x="6923088" y="64643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205BFEBC-4D1D-4F2B-B004-9F096B529859}" type="slidenum">
              <a:rPr lang="en-US" smtClean="0">
                <a:solidFill>
                  <a:srgbClr val="000000"/>
                </a:solidFill>
                <a:latin typeface="Arial Black" pitchFamily="34" charset="0"/>
              </a:rPr>
              <a:pPr eaLnBrk="1" hangingPunct="1"/>
              <a:t>55</a:t>
            </a:fld>
            <a:endParaRPr lang="en-US" dirty="0" smtClean="0">
              <a:solidFill>
                <a:srgbClr val="000000"/>
              </a:solidFill>
              <a:latin typeface="Arial Black" pitchFamily="34" charset="0"/>
            </a:endParaRPr>
          </a:p>
        </p:txBody>
      </p:sp>
      <p:sp>
        <p:nvSpPr>
          <p:cNvPr id="2" name="Rectangle 1"/>
          <p:cNvSpPr/>
          <p:nvPr/>
        </p:nvSpPr>
        <p:spPr>
          <a:xfrm>
            <a:off x="1145627" y="1905000"/>
            <a:ext cx="7467600" cy="2239844"/>
          </a:xfrm>
          <a:prstGeom prst="rect">
            <a:avLst/>
          </a:prstGeom>
        </p:spPr>
        <p:txBody>
          <a:bodyPr wrap="square">
            <a:spAutoFit/>
          </a:bodyPr>
          <a:lstStyle/>
          <a:p>
            <a:pPr marL="115888" lvl="1" algn="just">
              <a:lnSpc>
                <a:spcPct val="150000"/>
              </a:lnSpc>
              <a:spcAft>
                <a:spcPts val="1200"/>
              </a:spcAft>
              <a:buClr>
                <a:srgbClr val="FF0000"/>
              </a:buClr>
              <a:tabLst>
                <a:tab pos="6913563" algn="l"/>
              </a:tabLst>
              <a:defRPr/>
            </a:pPr>
            <a:r>
              <a:rPr lang="en-US" sz="2400" b="1" dirty="0">
                <a:solidFill>
                  <a:prstClr val="black"/>
                </a:solidFill>
                <a:latin typeface="Arial"/>
                <a:cs typeface="Arial" pitchFamily="34" charset="0"/>
              </a:rPr>
              <a:t>ORGANIZATIONAL SECURITY CULTURE  is an established system of values, beliefs and ethics of an organization that is based on the fundamental principles security. </a:t>
            </a:r>
          </a:p>
        </p:txBody>
      </p:sp>
      <p:sp>
        <p:nvSpPr>
          <p:cNvPr id="3" name="Rectangle 2"/>
          <p:cNvSpPr/>
          <p:nvPr/>
        </p:nvSpPr>
        <p:spPr>
          <a:xfrm>
            <a:off x="1813034" y="609600"/>
            <a:ext cx="5638799" cy="523220"/>
          </a:xfrm>
          <a:prstGeom prst="rect">
            <a:avLst/>
          </a:prstGeom>
        </p:spPr>
        <p:txBody>
          <a:bodyPr wrap="square">
            <a:spAutoFit/>
          </a:bodyPr>
          <a:lstStyle/>
          <a:p>
            <a:pPr lvl="0" algn="ctr">
              <a:defRPr/>
            </a:pPr>
            <a:r>
              <a:rPr lang="en-US" sz="2800" b="1" dirty="0" smtClean="0">
                <a:solidFill>
                  <a:prstClr val="black"/>
                </a:solidFill>
                <a:latin typeface="Arial"/>
              </a:rPr>
              <a:t>Organizational </a:t>
            </a:r>
            <a:r>
              <a:rPr lang="en-US" sz="2800" b="1" dirty="0">
                <a:solidFill>
                  <a:prstClr val="black"/>
                </a:solidFill>
                <a:latin typeface="Arial"/>
              </a:rPr>
              <a:t>Security Culture</a:t>
            </a:r>
          </a:p>
        </p:txBody>
      </p:sp>
    </p:spTree>
    <p:extLst>
      <p:ext uri="{BB962C8B-B14F-4D97-AF65-F5344CB8AC3E}">
        <p14:creationId xmlns:p14="http://schemas.microsoft.com/office/powerpoint/2010/main" val="2251936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Slide Number Placeholder 1"/>
          <p:cNvSpPr>
            <a:spLocks noGrp="1"/>
          </p:cNvSpPr>
          <p:nvPr>
            <p:ph type="sldNum" sz="quarter" idx="12"/>
          </p:nvPr>
        </p:nvSpPr>
        <p:spPr bwMode="auto">
          <a:xfrm>
            <a:off x="6923088" y="64643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54F803CA-A5C7-45C8-98EB-B096EA67FEDF}" type="slidenum">
              <a:rPr lang="en-US" smtClean="0">
                <a:solidFill>
                  <a:srgbClr val="000000"/>
                </a:solidFill>
                <a:latin typeface="Arial Black" pitchFamily="34" charset="0"/>
              </a:rPr>
              <a:pPr eaLnBrk="1" hangingPunct="1"/>
              <a:t>56</a:t>
            </a:fld>
            <a:endParaRPr lang="en-US" dirty="0" smtClean="0">
              <a:solidFill>
                <a:srgbClr val="000000"/>
              </a:solidFill>
              <a:latin typeface="Arial Black" pitchFamily="34" charset="0"/>
            </a:endParaRPr>
          </a:p>
        </p:txBody>
      </p:sp>
      <p:sp>
        <p:nvSpPr>
          <p:cNvPr id="2" name="Rectangle 1"/>
          <p:cNvSpPr/>
          <p:nvPr/>
        </p:nvSpPr>
        <p:spPr>
          <a:xfrm>
            <a:off x="533246" y="2057400"/>
            <a:ext cx="8153400" cy="4031873"/>
          </a:xfrm>
          <a:prstGeom prst="rect">
            <a:avLst/>
          </a:prstGeom>
        </p:spPr>
        <p:txBody>
          <a:bodyPr wrap="square">
            <a:spAutoFit/>
          </a:bodyPr>
          <a:lstStyle/>
          <a:p>
            <a:pPr marL="392113" lvl="1" algn="just">
              <a:spcBef>
                <a:spcPct val="0"/>
              </a:spcBef>
              <a:spcAft>
                <a:spcPts val="1200"/>
              </a:spcAft>
              <a:buClr>
                <a:srgbClr val="FF0000"/>
              </a:buClr>
            </a:pPr>
            <a:r>
              <a:rPr lang="en-US" sz="2400" b="1" dirty="0">
                <a:solidFill>
                  <a:prstClr val="black"/>
                </a:solidFill>
                <a:latin typeface="Arial"/>
                <a:cs typeface="Arial" charset="0"/>
              </a:rPr>
              <a:t>ORGANIZATIONAL SECURITY CULTURE is deemed to have been achieved when all TEAM MEMBERS :</a:t>
            </a:r>
          </a:p>
          <a:p>
            <a:pPr marL="392113" lvl="1" algn="just">
              <a:spcBef>
                <a:spcPct val="0"/>
              </a:spcBef>
              <a:spcAft>
                <a:spcPts val="1200"/>
              </a:spcAft>
              <a:buClr>
                <a:srgbClr val="FF0000"/>
              </a:buClr>
            </a:pPr>
            <a:r>
              <a:rPr lang="en-US" sz="2400" b="1" dirty="0">
                <a:solidFill>
                  <a:prstClr val="black"/>
                </a:solidFill>
                <a:latin typeface="Arial"/>
                <a:cs typeface="Arial" charset="0"/>
              </a:rPr>
              <a:t>1. 	Have collectively internalized Security;</a:t>
            </a:r>
          </a:p>
          <a:p>
            <a:pPr marL="392113" lvl="1" algn="just">
              <a:spcBef>
                <a:spcPct val="0"/>
              </a:spcBef>
              <a:spcAft>
                <a:spcPts val="1200"/>
              </a:spcAft>
              <a:buClr>
                <a:srgbClr val="FF0000"/>
              </a:buClr>
            </a:pPr>
            <a:r>
              <a:rPr lang="en-US" sz="2400" b="1" dirty="0">
                <a:solidFill>
                  <a:prstClr val="black"/>
                </a:solidFill>
                <a:latin typeface="Arial"/>
                <a:cs typeface="Arial" charset="0"/>
              </a:rPr>
              <a:t>2. 	Manifest understanding and practice of 	security in word and in deed;</a:t>
            </a:r>
          </a:p>
          <a:p>
            <a:pPr marL="392113" lvl="1" algn="just">
              <a:spcBef>
                <a:spcPct val="0"/>
              </a:spcBef>
              <a:spcAft>
                <a:spcPts val="1200"/>
              </a:spcAft>
              <a:buClr>
                <a:srgbClr val="FF0000"/>
              </a:buClr>
            </a:pPr>
            <a:r>
              <a:rPr lang="en-US" sz="2400" b="1" dirty="0">
                <a:solidFill>
                  <a:prstClr val="black"/>
                </a:solidFill>
                <a:latin typeface="Arial"/>
                <a:cs typeface="Arial" charset="0"/>
              </a:rPr>
              <a:t>3. 	Actively contribute ideas to develop security 	measures;</a:t>
            </a:r>
          </a:p>
          <a:p>
            <a:pPr marL="392113" lvl="1" algn="just">
              <a:spcBef>
                <a:spcPct val="0"/>
              </a:spcBef>
              <a:spcAft>
                <a:spcPts val="1200"/>
              </a:spcAft>
              <a:buClr>
                <a:srgbClr val="FF0000"/>
              </a:buClr>
            </a:pPr>
            <a:r>
              <a:rPr lang="en-US" sz="2400" b="1" dirty="0">
                <a:solidFill>
                  <a:prstClr val="black"/>
                </a:solidFill>
                <a:latin typeface="Arial"/>
                <a:cs typeface="Arial" charset="0"/>
              </a:rPr>
              <a:t>4. 	No loss has been incurred due to employee 	ignorance and negligence.</a:t>
            </a:r>
          </a:p>
        </p:txBody>
      </p:sp>
      <p:sp>
        <p:nvSpPr>
          <p:cNvPr id="4" name="Rectangle 3"/>
          <p:cNvSpPr/>
          <p:nvPr/>
        </p:nvSpPr>
        <p:spPr>
          <a:xfrm>
            <a:off x="2438400" y="457200"/>
            <a:ext cx="4572000" cy="954107"/>
          </a:xfrm>
          <a:prstGeom prst="rect">
            <a:avLst/>
          </a:prstGeom>
        </p:spPr>
        <p:txBody>
          <a:bodyPr>
            <a:spAutoFit/>
          </a:bodyPr>
          <a:lstStyle/>
          <a:p>
            <a:pPr lvl="0" algn="ctr">
              <a:defRPr/>
            </a:pPr>
            <a:r>
              <a:rPr lang="en-US" sz="2800" b="1" dirty="0">
                <a:solidFill>
                  <a:prstClr val="black"/>
                </a:solidFill>
                <a:latin typeface="Arial"/>
              </a:rPr>
              <a:t>Organizational</a:t>
            </a:r>
          </a:p>
          <a:p>
            <a:pPr lvl="0" algn="ctr">
              <a:defRPr/>
            </a:pPr>
            <a:r>
              <a:rPr lang="en-US" sz="2800" b="1" dirty="0">
                <a:solidFill>
                  <a:prstClr val="black"/>
                </a:solidFill>
                <a:latin typeface="Arial"/>
              </a:rPr>
              <a:t> Security Culture</a:t>
            </a:r>
          </a:p>
        </p:txBody>
      </p:sp>
    </p:spTree>
    <p:extLst>
      <p:ext uri="{BB962C8B-B14F-4D97-AF65-F5344CB8AC3E}">
        <p14:creationId xmlns:p14="http://schemas.microsoft.com/office/powerpoint/2010/main" val="2280076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1676400"/>
            <a:ext cx="7924800" cy="4647426"/>
          </a:xfrm>
          <a:prstGeom prst="rect">
            <a:avLst/>
          </a:prstGeom>
        </p:spPr>
        <p:txBody>
          <a:bodyPr wrap="square">
            <a:spAutoFit/>
          </a:bodyPr>
          <a:lstStyle/>
          <a:p>
            <a:pPr marL="914400" lvl="0" indent="-512763">
              <a:spcAft>
                <a:spcPts val="1200"/>
              </a:spcAft>
              <a:buFontTx/>
              <a:buAutoNum type="arabicPeriod"/>
            </a:pPr>
            <a:r>
              <a:rPr lang="en-US" sz="2400" b="1" dirty="0">
                <a:solidFill>
                  <a:prstClr val="black"/>
                </a:solidFill>
                <a:latin typeface="Arial" pitchFamily="34" charset="0"/>
                <a:cs typeface="Arial" pitchFamily="34" charset="0"/>
              </a:rPr>
              <a:t>Security Awareness Evaluation Test</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Security Functions Competency Evaluation</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Asset Criticality/Severity/Impact Assessment </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Hazard Criticality/Severity/Impact  Assessment</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Mishap Likelihood Assessment</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Risk Assessment</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Vulnerability A</a:t>
            </a:r>
            <a:r>
              <a:rPr lang="en-US" sz="2400" b="1" dirty="0" smtClean="0">
                <a:solidFill>
                  <a:prstClr val="black"/>
                </a:solidFill>
                <a:latin typeface="Arial" pitchFamily="34" charset="0"/>
                <a:cs typeface="Arial" pitchFamily="34" charset="0"/>
              </a:rPr>
              <a:t>ssessment</a:t>
            </a:r>
            <a:endParaRPr lang="en-US" sz="2400" b="1" dirty="0">
              <a:solidFill>
                <a:prstClr val="black"/>
              </a:solidFill>
              <a:latin typeface="Arial" pitchFamily="34" charset="0"/>
              <a:cs typeface="Arial" pitchFamily="34" charset="0"/>
            </a:endParaRP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Operational Effectiveness Evaluation</a:t>
            </a:r>
          </a:p>
          <a:p>
            <a:pPr marL="914400" lvl="0" indent="-512763">
              <a:spcAft>
                <a:spcPts val="1200"/>
              </a:spcAft>
              <a:buFontTx/>
              <a:buAutoNum type="arabicPeriod"/>
            </a:pPr>
            <a:r>
              <a:rPr lang="en-US" sz="2400" b="1" dirty="0">
                <a:solidFill>
                  <a:prstClr val="black"/>
                </a:solidFill>
                <a:latin typeface="Arial" pitchFamily="34" charset="0"/>
                <a:cs typeface="Arial" pitchFamily="34" charset="0"/>
              </a:rPr>
              <a:t>Daily Operations Report</a:t>
            </a:r>
          </a:p>
        </p:txBody>
      </p:sp>
      <p:sp>
        <p:nvSpPr>
          <p:cNvPr id="5" name="Rectangle 4"/>
          <p:cNvSpPr/>
          <p:nvPr/>
        </p:nvSpPr>
        <p:spPr>
          <a:xfrm>
            <a:off x="1485900" y="228599"/>
            <a:ext cx="6324600" cy="954107"/>
          </a:xfrm>
          <a:prstGeom prst="rect">
            <a:avLst/>
          </a:prstGeom>
        </p:spPr>
        <p:txBody>
          <a:bodyPr wrap="square">
            <a:spAutoFit/>
          </a:bodyPr>
          <a:lstStyle/>
          <a:p>
            <a:pPr marL="457200" lvl="0" algn="ctr">
              <a:spcAft>
                <a:spcPts val="1200"/>
              </a:spcAft>
            </a:pPr>
            <a:r>
              <a:rPr lang="en-US" sz="2800" b="1" dirty="0">
                <a:solidFill>
                  <a:prstClr val="black"/>
                </a:solidFill>
                <a:latin typeface="Arial" pitchFamily="34" charset="0"/>
                <a:cs typeface="Arial" pitchFamily="34" charset="0"/>
              </a:rPr>
              <a:t>Non-Physical Tools of the Trade for Security Practitioners</a:t>
            </a:r>
          </a:p>
        </p:txBody>
      </p:sp>
    </p:spTree>
    <p:extLst>
      <p:ext uri="{BB962C8B-B14F-4D97-AF65-F5344CB8AC3E}">
        <p14:creationId xmlns:p14="http://schemas.microsoft.com/office/powerpoint/2010/main" val="399765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311910"/>
              </p:ext>
            </p:extLst>
          </p:nvPr>
        </p:nvGraphicFramePr>
        <p:xfrm>
          <a:off x="304800" y="4876801"/>
          <a:ext cx="8534401" cy="1905000"/>
        </p:xfrm>
        <a:graphic>
          <a:graphicData uri="http://schemas.openxmlformats.org/drawingml/2006/table">
            <a:tbl>
              <a:tblPr firstRow="1" firstCol="1" bandRow="1"/>
              <a:tblGrid>
                <a:gridCol w="1143000"/>
                <a:gridCol w="1731569"/>
                <a:gridCol w="1414958"/>
                <a:gridCol w="1414958"/>
                <a:gridCol w="1414958"/>
                <a:gridCol w="1414958"/>
              </a:tblGrid>
              <a:tr h="178539">
                <a:tc gridSpan="6">
                  <a:txBody>
                    <a:bodyPr/>
                    <a:lstStyle/>
                    <a:p>
                      <a:pPr algn="ctr">
                        <a:spcAft>
                          <a:spcPts val="0"/>
                        </a:spcAft>
                      </a:pPr>
                      <a:r>
                        <a:rPr lang="en-US" sz="1100" b="1" kern="1200" dirty="0">
                          <a:solidFill>
                            <a:srgbClr val="000000"/>
                          </a:solidFill>
                          <a:effectLst/>
                          <a:latin typeface="Arial"/>
                          <a:ea typeface="Times New Roman"/>
                          <a:cs typeface="Times New Roman"/>
                        </a:rPr>
                        <a:t>HAZARDS, THREAT AND MISHAP IMPACT AND SEVERITY RATING TABLE</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PH"/>
                    </a:p>
                  </a:txBody>
                  <a:tcPr/>
                </a:tc>
                <a:tc hMerge="1">
                  <a:txBody>
                    <a:bodyPr/>
                    <a:lstStyle/>
                    <a:p>
                      <a:endParaRPr lang="en-PH"/>
                    </a:p>
                  </a:txBody>
                  <a:tcPr/>
                </a:tc>
                <a:tc hMerge="1">
                  <a:txBody>
                    <a:bodyPr/>
                    <a:lstStyle/>
                    <a:p>
                      <a:endParaRPr lang="en-PH"/>
                    </a:p>
                  </a:txBody>
                  <a:tcPr/>
                </a:tc>
                <a:tc hMerge="1">
                  <a:txBody>
                    <a:bodyPr/>
                    <a:lstStyle/>
                    <a:p>
                      <a:endParaRPr lang="en-PH"/>
                    </a:p>
                  </a:txBody>
                  <a:tcPr/>
                </a:tc>
                <a:tc hMerge="1">
                  <a:txBody>
                    <a:bodyPr/>
                    <a:lstStyle/>
                    <a:p>
                      <a:endParaRPr lang="en-PH"/>
                    </a:p>
                  </a:txBody>
                  <a:tcPr/>
                </a:tc>
              </a:tr>
              <a:tr h="376236">
                <a:tc>
                  <a:txBody>
                    <a:bodyPr/>
                    <a:lstStyle/>
                    <a:p>
                      <a:pPr algn="ctr">
                        <a:spcAft>
                          <a:spcPts val="0"/>
                        </a:spcAft>
                      </a:pPr>
                      <a:r>
                        <a:rPr lang="en-US" sz="1100" b="1" dirty="0">
                          <a:effectLst/>
                          <a:latin typeface="Arial"/>
                          <a:ea typeface="Calibri"/>
                          <a:cs typeface="Times New Roman"/>
                        </a:rPr>
                        <a:t>CATEGORY</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smtClean="0">
                          <a:effectLst/>
                          <a:latin typeface="Arial"/>
                          <a:ea typeface="Calibri"/>
                          <a:cs typeface="Times New Roman"/>
                        </a:rPr>
                        <a:t>EXTREME (</a:t>
                      </a:r>
                      <a:r>
                        <a:rPr lang="en-US" sz="1100" b="1" dirty="0">
                          <a:effectLst/>
                          <a:latin typeface="Arial"/>
                          <a:ea typeface="Calibri"/>
                          <a:cs typeface="Times New Roman"/>
                        </a:rPr>
                        <a:t>5)</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100" b="1" dirty="0">
                          <a:effectLst/>
                          <a:latin typeface="Arial"/>
                          <a:ea typeface="Calibri"/>
                          <a:cs typeface="Times New Roman"/>
                        </a:rPr>
                        <a:t>VERY </a:t>
                      </a:r>
                      <a:r>
                        <a:rPr lang="en-US" sz="1100" b="1" dirty="0" smtClean="0">
                          <a:effectLst/>
                          <a:latin typeface="Arial"/>
                          <a:ea typeface="Calibri"/>
                          <a:cs typeface="Times New Roman"/>
                        </a:rPr>
                        <a:t>HIGH (</a:t>
                      </a:r>
                      <a:r>
                        <a:rPr lang="en-US" sz="1100" b="1" dirty="0">
                          <a:effectLst/>
                          <a:latin typeface="Arial"/>
                          <a:ea typeface="Calibri"/>
                          <a:cs typeface="Times New Roman"/>
                        </a:rPr>
                        <a:t>4)</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100" b="1" dirty="0" smtClean="0">
                          <a:effectLst/>
                          <a:latin typeface="Arial"/>
                          <a:ea typeface="Calibri"/>
                          <a:cs typeface="Times New Roman"/>
                        </a:rPr>
                        <a:t>HIGH (3</a:t>
                      </a:r>
                      <a:r>
                        <a:rPr lang="en-US" sz="1100" b="1" dirty="0">
                          <a:effectLst/>
                          <a:latin typeface="Arial"/>
                          <a:ea typeface="Calibri"/>
                          <a:cs typeface="Times New Roman"/>
                        </a:rPr>
                        <a:t>)</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100" b="1" dirty="0" smtClean="0">
                          <a:effectLst/>
                          <a:latin typeface="Arial"/>
                          <a:ea typeface="Calibri"/>
                          <a:cs typeface="Times New Roman"/>
                        </a:rPr>
                        <a:t>MODERATE (</a:t>
                      </a:r>
                      <a:r>
                        <a:rPr lang="en-US" sz="1100" b="1" dirty="0">
                          <a:effectLst/>
                          <a:latin typeface="Arial"/>
                          <a:ea typeface="Calibri"/>
                          <a:cs typeface="Times New Roman"/>
                        </a:rPr>
                        <a:t>2)</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100" b="1" dirty="0" smtClean="0">
                          <a:effectLst/>
                          <a:latin typeface="Arial"/>
                          <a:ea typeface="Calibri"/>
                          <a:cs typeface="Times New Roman"/>
                        </a:rPr>
                        <a:t>LOW  (</a:t>
                      </a:r>
                      <a:r>
                        <a:rPr lang="en-US" sz="1100" b="1" dirty="0">
                          <a:effectLst/>
                          <a:latin typeface="Arial"/>
                          <a:ea typeface="Calibri"/>
                          <a:cs typeface="Times New Roman"/>
                        </a:rPr>
                        <a:t>1)</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397125">
                <a:tc>
                  <a:txBody>
                    <a:bodyPr/>
                    <a:lstStyle/>
                    <a:p>
                      <a:pPr algn="ctr">
                        <a:spcAft>
                          <a:spcPts val="0"/>
                        </a:spcAft>
                      </a:pPr>
                      <a:r>
                        <a:rPr lang="en-US" sz="1100" b="1" dirty="0">
                          <a:effectLst/>
                          <a:latin typeface="Arial"/>
                          <a:ea typeface="Calibri"/>
                          <a:cs typeface="Times New Roman"/>
                        </a:rPr>
                        <a:t>FINANCIAL</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a:ea typeface="Calibri"/>
                          <a:cs typeface="Times New Roman"/>
                        </a:rPr>
                        <a:t>80 to 100% Value of Assets</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100" b="1" dirty="0">
                          <a:effectLst/>
                          <a:latin typeface="Arial"/>
                          <a:ea typeface="Calibri"/>
                          <a:cs typeface="Times New Roman"/>
                        </a:rPr>
                        <a:t>60 to 79</a:t>
                      </a:r>
                      <a:r>
                        <a:rPr lang="en-US" sz="1100" b="1" dirty="0" smtClean="0">
                          <a:effectLst/>
                          <a:latin typeface="Arial"/>
                          <a:ea typeface="Calibri"/>
                          <a:cs typeface="Times New Roman"/>
                        </a:rPr>
                        <a:t>%</a:t>
                      </a:r>
                    </a:p>
                    <a:p>
                      <a:pPr algn="ctr">
                        <a:spcAft>
                          <a:spcPts val="0"/>
                        </a:spcAft>
                      </a:pPr>
                      <a:r>
                        <a:rPr lang="en-US" sz="1100" b="1" dirty="0" smtClean="0">
                          <a:effectLst/>
                          <a:latin typeface="Arial"/>
                          <a:ea typeface="Calibri"/>
                          <a:cs typeface="Times New Roman"/>
                        </a:rPr>
                        <a:t> </a:t>
                      </a:r>
                      <a:r>
                        <a:rPr lang="en-US" sz="1100" b="1" dirty="0">
                          <a:effectLst/>
                          <a:latin typeface="Arial"/>
                          <a:ea typeface="Calibri"/>
                          <a:cs typeface="Times New Roman"/>
                        </a:rPr>
                        <a:t>Value of Assets</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100" b="1" dirty="0">
                          <a:effectLst/>
                          <a:latin typeface="Arial"/>
                          <a:ea typeface="Calibri"/>
                          <a:cs typeface="Times New Roman"/>
                        </a:rPr>
                        <a:t>30 to 59% </a:t>
                      </a:r>
                      <a:endParaRPr lang="en-US" sz="1100" b="1" dirty="0" smtClean="0">
                        <a:effectLst/>
                        <a:latin typeface="Arial"/>
                        <a:ea typeface="Calibri"/>
                        <a:cs typeface="Times New Roman"/>
                      </a:endParaRPr>
                    </a:p>
                    <a:p>
                      <a:pPr algn="ctr">
                        <a:spcAft>
                          <a:spcPts val="0"/>
                        </a:spcAft>
                      </a:pPr>
                      <a:r>
                        <a:rPr lang="en-US" sz="1100" b="1" dirty="0" smtClean="0">
                          <a:effectLst/>
                          <a:latin typeface="Arial"/>
                          <a:ea typeface="Calibri"/>
                          <a:cs typeface="Times New Roman"/>
                        </a:rPr>
                        <a:t>Value </a:t>
                      </a:r>
                      <a:r>
                        <a:rPr lang="en-US" sz="1100" b="1" dirty="0">
                          <a:effectLst/>
                          <a:latin typeface="Arial"/>
                          <a:ea typeface="Calibri"/>
                          <a:cs typeface="Times New Roman"/>
                        </a:rPr>
                        <a:t>of Assets</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100" b="1" dirty="0">
                          <a:effectLst/>
                          <a:latin typeface="Arial"/>
                          <a:ea typeface="Calibri"/>
                          <a:cs typeface="Times New Roman"/>
                        </a:rPr>
                        <a:t>10 to 29</a:t>
                      </a:r>
                      <a:r>
                        <a:rPr lang="en-US" sz="1100" b="1" dirty="0" smtClean="0">
                          <a:effectLst/>
                          <a:latin typeface="Arial"/>
                          <a:ea typeface="Calibri"/>
                          <a:cs typeface="Times New Roman"/>
                        </a:rPr>
                        <a:t>%</a:t>
                      </a:r>
                    </a:p>
                    <a:p>
                      <a:pPr algn="ctr">
                        <a:spcAft>
                          <a:spcPts val="0"/>
                        </a:spcAft>
                      </a:pPr>
                      <a:r>
                        <a:rPr lang="en-US" sz="1100" b="1" dirty="0" smtClean="0">
                          <a:effectLst/>
                          <a:latin typeface="Arial"/>
                          <a:ea typeface="Calibri"/>
                          <a:cs typeface="Times New Roman"/>
                        </a:rPr>
                        <a:t> </a:t>
                      </a:r>
                      <a:r>
                        <a:rPr lang="en-US" sz="1100" b="1" dirty="0">
                          <a:effectLst/>
                          <a:latin typeface="Arial"/>
                          <a:ea typeface="Calibri"/>
                          <a:cs typeface="Times New Roman"/>
                        </a:rPr>
                        <a:t>Value of Assets</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100" b="1" dirty="0">
                          <a:effectLst/>
                          <a:latin typeface="Arial"/>
                          <a:ea typeface="Calibri"/>
                          <a:cs typeface="Times New Roman"/>
                        </a:rPr>
                        <a:t>1 to 9</a:t>
                      </a:r>
                      <a:r>
                        <a:rPr lang="en-US" sz="1100" b="1" dirty="0" smtClean="0">
                          <a:effectLst/>
                          <a:latin typeface="Arial"/>
                          <a:ea typeface="Calibri"/>
                          <a:cs typeface="Times New Roman"/>
                        </a:rPr>
                        <a:t>%</a:t>
                      </a:r>
                    </a:p>
                    <a:p>
                      <a:pPr algn="ctr">
                        <a:spcAft>
                          <a:spcPts val="0"/>
                        </a:spcAft>
                      </a:pPr>
                      <a:r>
                        <a:rPr lang="en-US" sz="1100" b="1" dirty="0" smtClean="0">
                          <a:effectLst/>
                          <a:latin typeface="Arial"/>
                          <a:ea typeface="Calibri"/>
                          <a:cs typeface="Times New Roman"/>
                        </a:rPr>
                        <a:t> </a:t>
                      </a:r>
                      <a:r>
                        <a:rPr lang="en-US" sz="1100" b="1" dirty="0">
                          <a:effectLst/>
                          <a:latin typeface="Arial"/>
                          <a:ea typeface="Calibri"/>
                          <a:cs typeface="Times New Roman"/>
                        </a:rPr>
                        <a:t>Value of Assets</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397125">
                <a:tc>
                  <a:txBody>
                    <a:bodyPr/>
                    <a:lstStyle/>
                    <a:p>
                      <a:pPr algn="ctr">
                        <a:spcAft>
                          <a:spcPts val="0"/>
                        </a:spcAft>
                      </a:pPr>
                      <a:r>
                        <a:rPr lang="en-US" sz="1100" b="1" dirty="0">
                          <a:effectLst/>
                          <a:latin typeface="Arial"/>
                          <a:ea typeface="Calibri"/>
                          <a:cs typeface="Times New Roman"/>
                        </a:rPr>
                        <a:t>HUMAN</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a:ea typeface="Calibri"/>
                          <a:cs typeface="Times New Roman"/>
                        </a:rPr>
                        <a:t>Multiple Death</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100" b="1" dirty="0">
                          <a:effectLst/>
                          <a:latin typeface="Arial"/>
                          <a:ea typeface="Calibri"/>
                          <a:cs typeface="Times New Roman"/>
                        </a:rPr>
                        <a:t>Single </a:t>
                      </a:r>
                      <a:r>
                        <a:rPr lang="en-US" sz="1100" b="1" dirty="0" smtClean="0">
                          <a:effectLst/>
                          <a:latin typeface="Arial"/>
                          <a:ea typeface="Calibri"/>
                          <a:cs typeface="Times New Roman"/>
                        </a:rPr>
                        <a:t> Death</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100" b="1" dirty="0">
                          <a:effectLst/>
                          <a:latin typeface="Arial"/>
                          <a:ea typeface="Calibri"/>
                          <a:cs typeface="Times New Roman"/>
                        </a:rPr>
                        <a:t>Multiple Injuries</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100" b="1" dirty="0">
                          <a:effectLst/>
                          <a:latin typeface="Arial"/>
                          <a:ea typeface="Calibri"/>
                          <a:cs typeface="Times New Roman"/>
                        </a:rPr>
                        <a:t>Serious Injury</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100" b="1" dirty="0">
                          <a:effectLst/>
                          <a:latin typeface="Arial"/>
                          <a:ea typeface="Calibri"/>
                          <a:cs typeface="Times New Roman"/>
                        </a:rPr>
                        <a:t>Minor Injury</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55975">
                <a:tc>
                  <a:txBody>
                    <a:bodyPr/>
                    <a:lstStyle/>
                    <a:p>
                      <a:pPr algn="ctr">
                        <a:spcAft>
                          <a:spcPts val="0"/>
                        </a:spcAft>
                      </a:pPr>
                      <a:r>
                        <a:rPr lang="en-US" sz="1100" b="1" dirty="0">
                          <a:effectLst/>
                          <a:latin typeface="Arial"/>
                          <a:ea typeface="Calibri"/>
                          <a:cs typeface="Times New Roman"/>
                        </a:rPr>
                        <a:t>REPUTATION</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a:effectLst/>
                          <a:latin typeface="Arial"/>
                          <a:ea typeface="Calibri"/>
                          <a:cs typeface="Times New Roman"/>
                        </a:rPr>
                        <a:t>Worldwide </a:t>
                      </a:r>
                      <a:r>
                        <a:rPr lang="en-US" sz="1100" b="1" dirty="0" smtClean="0">
                          <a:effectLst/>
                          <a:latin typeface="Arial"/>
                          <a:ea typeface="Calibri"/>
                          <a:cs typeface="Times New Roman"/>
                        </a:rPr>
                        <a:t>publicity</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100" b="1" dirty="0">
                          <a:effectLst/>
                          <a:latin typeface="Arial"/>
                          <a:ea typeface="Calibri"/>
                          <a:cs typeface="Times New Roman"/>
                        </a:rPr>
                        <a:t>Regional Publicity</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100" b="1" dirty="0">
                          <a:effectLst/>
                          <a:latin typeface="Arial"/>
                          <a:ea typeface="Calibri"/>
                          <a:cs typeface="Times New Roman"/>
                        </a:rPr>
                        <a:t>National Publicity </a:t>
                      </a:r>
                      <a:br>
                        <a:rPr lang="en-US" sz="1100" b="1" dirty="0">
                          <a:effectLst/>
                          <a:latin typeface="Arial"/>
                          <a:ea typeface="Calibri"/>
                          <a:cs typeface="Times New Roman"/>
                        </a:rPr>
                      </a:br>
                      <a:r>
                        <a:rPr lang="en-US" sz="1100" b="1" dirty="0">
                          <a:effectLst/>
                          <a:latin typeface="Arial"/>
                          <a:ea typeface="Calibri"/>
                          <a:cs typeface="Times New Roman"/>
                        </a:rPr>
                        <a:t>Extended</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100" b="1" dirty="0">
                          <a:effectLst/>
                          <a:latin typeface="Arial"/>
                          <a:ea typeface="Calibri"/>
                          <a:cs typeface="Times New Roman"/>
                        </a:rPr>
                        <a:t>National Publicity Instance</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100" b="1" dirty="0">
                          <a:effectLst/>
                          <a:latin typeface="Arial"/>
                          <a:ea typeface="Calibri"/>
                          <a:cs typeface="Times New Roman"/>
                        </a:rPr>
                        <a:t>Industry Publicity Instance</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971301650"/>
              </p:ext>
            </p:extLst>
          </p:nvPr>
        </p:nvGraphicFramePr>
        <p:xfrm>
          <a:off x="304799" y="1417320"/>
          <a:ext cx="8534401" cy="3383280"/>
        </p:xfrm>
        <a:graphic>
          <a:graphicData uri="http://schemas.openxmlformats.org/drawingml/2006/table">
            <a:tbl>
              <a:tblPr firstRow="1" bandRow="1"/>
              <a:tblGrid>
                <a:gridCol w="497404"/>
                <a:gridCol w="1855229"/>
                <a:gridCol w="4205243"/>
                <a:gridCol w="1976525"/>
              </a:tblGrid>
              <a:tr h="315595">
                <a:tc gridSpan="4">
                  <a:txBody>
                    <a:bodyPr/>
                    <a:lstStyle/>
                    <a:p>
                      <a:pPr algn="ctr">
                        <a:spcAft>
                          <a:spcPts val="0"/>
                        </a:spcAft>
                      </a:pPr>
                      <a:r>
                        <a:rPr lang="en-US" sz="1600" b="1" kern="1200" dirty="0">
                          <a:solidFill>
                            <a:srgbClr val="000000"/>
                          </a:solidFill>
                          <a:effectLst/>
                          <a:latin typeface="+mj-lt"/>
                          <a:ea typeface="Times New Roman"/>
                          <a:cs typeface="Times New Roman"/>
                        </a:rPr>
                        <a:t>NATURAL HAZARDS, THREAT AND MISHAP IMPACT AND SEVERITY RATING</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PH"/>
                    </a:p>
                  </a:txBody>
                  <a:tcPr/>
                </a:tc>
                <a:tc hMerge="1">
                  <a:txBody>
                    <a:bodyPr/>
                    <a:lstStyle/>
                    <a:p>
                      <a:endParaRPr lang="en-PH"/>
                    </a:p>
                  </a:txBody>
                  <a:tcPr/>
                </a:tc>
                <a:tc hMerge="1">
                  <a:txBody>
                    <a:bodyPr/>
                    <a:lstStyle/>
                    <a:p>
                      <a:endParaRPr lang="en-PH"/>
                    </a:p>
                  </a:txBody>
                  <a:tcPr/>
                </a:tc>
              </a:tr>
              <a:tr h="438150">
                <a:tc gridSpan="2">
                  <a:txBody>
                    <a:bodyPr/>
                    <a:lstStyle/>
                    <a:p>
                      <a:pPr algn="ctr">
                        <a:spcAft>
                          <a:spcPts val="0"/>
                        </a:spcAft>
                      </a:pPr>
                      <a:r>
                        <a:rPr lang="en-US" sz="1600" b="1" kern="1200" dirty="0">
                          <a:solidFill>
                            <a:srgbClr val="000000"/>
                          </a:solidFill>
                          <a:effectLst/>
                          <a:latin typeface="+mj-lt"/>
                          <a:ea typeface="Times New Roman"/>
                          <a:cs typeface="Times New Roman"/>
                        </a:rPr>
                        <a:t>NATURAL</a:t>
                      </a:r>
                      <a:endParaRPr lang="en-PH" sz="1600" b="1" dirty="0">
                        <a:effectLst/>
                        <a:latin typeface="+mj-lt"/>
                        <a:ea typeface="Calibri"/>
                        <a:cs typeface="Times New Roman"/>
                      </a:endParaRPr>
                    </a:p>
                    <a:p>
                      <a:pPr algn="ctr">
                        <a:spcAft>
                          <a:spcPts val="0"/>
                        </a:spcAft>
                      </a:pPr>
                      <a:r>
                        <a:rPr lang="en-US" sz="1600" b="1" kern="1200" dirty="0">
                          <a:solidFill>
                            <a:srgbClr val="000000"/>
                          </a:solidFill>
                          <a:effectLst/>
                          <a:latin typeface="+mj-lt"/>
                          <a:ea typeface="Times New Roman"/>
                          <a:cs typeface="Times New Roman"/>
                        </a:rPr>
                        <a:t>HAZARDS, THREATS AND MISHAPS</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PH"/>
                    </a:p>
                  </a:txBody>
                  <a:tcPr/>
                </a:tc>
                <a:tc>
                  <a:txBody>
                    <a:bodyPr/>
                    <a:lstStyle/>
                    <a:p>
                      <a:pPr algn="ctr">
                        <a:spcAft>
                          <a:spcPts val="0"/>
                        </a:spcAft>
                      </a:pPr>
                      <a:r>
                        <a:rPr lang="en-PH" sz="1600" b="1" dirty="0">
                          <a:effectLst/>
                          <a:latin typeface="+mj-lt"/>
                          <a:ea typeface="Times New Roman"/>
                          <a:cs typeface="Times New Roman"/>
                        </a:rPr>
                        <a:t>AFFECTED RESOURCE OR ASSET</a:t>
                      </a:r>
                      <a:endParaRPr lang="en-PH" sz="1600" b="1" dirty="0">
                        <a:effectLst/>
                        <a:latin typeface="+mj-lt"/>
                        <a:ea typeface="Calibri"/>
                        <a:cs typeface="Times New Roman"/>
                      </a:endParaRPr>
                    </a:p>
                    <a:p>
                      <a:pPr algn="ctr">
                        <a:spcAft>
                          <a:spcPts val="0"/>
                        </a:spcAft>
                      </a:pPr>
                      <a:r>
                        <a:rPr lang="en-PH" sz="1600" b="1" dirty="0">
                          <a:effectLst/>
                          <a:latin typeface="+mj-lt"/>
                          <a:ea typeface="Times New Roman"/>
                          <a:cs typeface="Times New Roman"/>
                        </a:rPr>
                        <a:t>DIRECTLY IMPACTED</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1200" dirty="0">
                          <a:solidFill>
                            <a:srgbClr val="000000"/>
                          </a:solidFill>
                          <a:effectLst/>
                          <a:latin typeface="+mj-lt"/>
                          <a:ea typeface="Times New Roman"/>
                          <a:cs typeface="Times New Roman"/>
                        </a:rPr>
                        <a:t>IMPACT</a:t>
                      </a:r>
                      <a:endParaRPr lang="en-PH" sz="1600" b="1" dirty="0">
                        <a:effectLst/>
                        <a:latin typeface="+mj-lt"/>
                        <a:ea typeface="Calibri"/>
                        <a:cs typeface="Times New Roman"/>
                      </a:endParaRPr>
                    </a:p>
                    <a:p>
                      <a:pPr algn="ctr">
                        <a:spcAft>
                          <a:spcPts val="0"/>
                        </a:spcAft>
                      </a:pPr>
                      <a:r>
                        <a:rPr lang="en-US" sz="1600" b="1" kern="1200" dirty="0">
                          <a:solidFill>
                            <a:srgbClr val="000000"/>
                          </a:solidFill>
                          <a:effectLst/>
                          <a:latin typeface="+mj-lt"/>
                          <a:ea typeface="Times New Roman"/>
                          <a:cs typeface="Times New Roman"/>
                        </a:rPr>
                        <a:t>(SEVERITY RATING)</a:t>
                      </a:r>
                      <a:endParaRPr lang="en-PH" sz="1600" b="1" dirty="0">
                        <a:effectLst/>
                        <a:latin typeface="+mj-lt"/>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7005">
                <a:tc>
                  <a:txBody>
                    <a:bodyPr/>
                    <a:lstStyle/>
                    <a:p>
                      <a:pPr algn="l">
                        <a:spcAft>
                          <a:spcPts val="0"/>
                        </a:spcAft>
                      </a:pPr>
                      <a:r>
                        <a:rPr lang="en-US" sz="1600" b="1" kern="1200" dirty="0">
                          <a:solidFill>
                            <a:srgbClr val="000000"/>
                          </a:solidFill>
                          <a:effectLst/>
                          <a:latin typeface="+mj-lt"/>
                          <a:ea typeface="Times New Roman"/>
                          <a:cs typeface="Times New Roman"/>
                        </a:rPr>
                        <a:t>1</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PH" sz="1600" b="1" dirty="0" smtClean="0">
                          <a:solidFill>
                            <a:srgbClr val="000000"/>
                          </a:solidFill>
                          <a:effectLst/>
                          <a:latin typeface="+mj-lt"/>
                          <a:ea typeface="Calibri"/>
                          <a:cs typeface="Times New Roman"/>
                        </a:rPr>
                        <a:t>Aging </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PH" sz="1600" b="1" dirty="0">
                          <a:effectLst/>
                          <a:latin typeface="+mj-lt"/>
                          <a:ea typeface="Times New Roman"/>
                          <a:cs typeface="Times New Roman"/>
                        </a:rPr>
                        <a:t>Personnel, Product, Services, Equipment, Reputation, Time, Income</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PH" sz="1600" b="1" dirty="0">
                          <a:solidFill>
                            <a:srgbClr val="0070C0"/>
                          </a:solidFill>
                          <a:effectLst/>
                          <a:latin typeface="+mj-lt"/>
                          <a:ea typeface="Times New Roman"/>
                          <a:cs typeface="Times New Roman"/>
                        </a:rPr>
                        <a:t>Low (1)</a:t>
                      </a:r>
                      <a:endParaRPr lang="en-PH" sz="1600" b="1" dirty="0">
                        <a:effectLst/>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7005">
                <a:tc>
                  <a:txBody>
                    <a:bodyPr/>
                    <a:lstStyle/>
                    <a:p>
                      <a:pPr algn="l">
                        <a:spcAft>
                          <a:spcPts val="0"/>
                        </a:spcAft>
                      </a:pPr>
                      <a:r>
                        <a:rPr lang="en-US" sz="1600" b="1" kern="1200" dirty="0">
                          <a:solidFill>
                            <a:srgbClr val="000000"/>
                          </a:solidFill>
                          <a:effectLst/>
                          <a:latin typeface="+mj-lt"/>
                          <a:ea typeface="Times New Roman"/>
                          <a:cs typeface="Times New Roman"/>
                        </a:rPr>
                        <a:t>2</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PH" sz="1600" b="1" dirty="0">
                          <a:solidFill>
                            <a:srgbClr val="000000"/>
                          </a:solidFill>
                          <a:effectLst/>
                          <a:latin typeface="+mj-lt"/>
                          <a:ea typeface="Calibri"/>
                          <a:cs typeface="Times New Roman"/>
                        </a:rPr>
                        <a:t>Degradation (Material </a:t>
                      </a:r>
                      <a:r>
                        <a:rPr lang="en-PH" sz="1600" b="1" dirty="0" smtClean="0">
                          <a:solidFill>
                            <a:srgbClr val="000000"/>
                          </a:solidFill>
                          <a:effectLst/>
                          <a:latin typeface="+mj-lt"/>
                          <a:ea typeface="Calibri"/>
                          <a:cs typeface="Times New Roman"/>
                        </a:rPr>
                        <a:t>Aging</a:t>
                      </a:r>
                      <a:r>
                        <a:rPr lang="en-PH" sz="1600" b="1" dirty="0">
                          <a:solidFill>
                            <a:srgbClr val="000000"/>
                          </a:solidFill>
                          <a:effectLst/>
                          <a:latin typeface="+mj-lt"/>
                          <a:ea typeface="Calibri"/>
                          <a:cs typeface="Times New Roman"/>
                        </a:rPr>
                        <a:t>)</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PH" sz="1600" b="1" dirty="0">
                          <a:effectLst/>
                          <a:latin typeface="+mj-lt"/>
                          <a:ea typeface="Times New Roman"/>
                          <a:cs typeface="Times New Roman"/>
                        </a:rPr>
                        <a:t>Environment, Income, Facility, Equipment, Materials, Product, Reputation, Time</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PH" sz="1600" b="1" dirty="0">
                          <a:solidFill>
                            <a:srgbClr val="0070C0"/>
                          </a:solidFill>
                          <a:effectLst/>
                          <a:latin typeface="+mj-lt"/>
                          <a:ea typeface="Times New Roman"/>
                          <a:cs typeface="Times New Roman"/>
                        </a:rPr>
                        <a:t>Low (1) </a:t>
                      </a:r>
                      <a:r>
                        <a:rPr lang="en-PH" sz="1600" b="1" dirty="0">
                          <a:effectLst/>
                          <a:latin typeface="+mj-lt"/>
                          <a:ea typeface="Times New Roman"/>
                          <a:cs typeface="Times New Roman"/>
                        </a:rPr>
                        <a:t>to</a:t>
                      </a:r>
                      <a:endParaRPr lang="en-PH" sz="1600" b="1" dirty="0">
                        <a:effectLst/>
                        <a:latin typeface="+mj-lt"/>
                        <a:ea typeface="Calibri"/>
                        <a:cs typeface="Times New Roman"/>
                      </a:endParaRPr>
                    </a:p>
                    <a:p>
                      <a:pPr algn="ctr">
                        <a:spcAft>
                          <a:spcPts val="0"/>
                        </a:spcAft>
                      </a:pPr>
                      <a:r>
                        <a:rPr lang="en-PH" sz="1600" b="1" dirty="0">
                          <a:solidFill>
                            <a:srgbClr val="009900"/>
                          </a:solidFill>
                          <a:effectLst/>
                          <a:latin typeface="+mj-lt"/>
                          <a:ea typeface="Times New Roman"/>
                          <a:cs typeface="Times New Roman"/>
                        </a:rPr>
                        <a:t>Moderate (2)</a:t>
                      </a:r>
                      <a:endParaRPr lang="en-PH" sz="1600" b="1" dirty="0">
                        <a:effectLst/>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1135">
                <a:tc>
                  <a:txBody>
                    <a:bodyPr/>
                    <a:lstStyle/>
                    <a:p>
                      <a:pPr algn="l">
                        <a:spcAft>
                          <a:spcPts val="0"/>
                        </a:spcAft>
                      </a:pPr>
                      <a:r>
                        <a:rPr lang="en-US" sz="1600" b="1" kern="1200" dirty="0">
                          <a:solidFill>
                            <a:srgbClr val="000000"/>
                          </a:solidFill>
                          <a:effectLst/>
                          <a:latin typeface="+mj-lt"/>
                          <a:ea typeface="Times New Roman"/>
                          <a:cs typeface="Times New Roman"/>
                        </a:rPr>
                        <a:t>3</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PH" sz="1600" b="1" dirty="0">
                          <a:solidFill>
                            <a:srgbClr val="000000"/>
                          </a:solidFill>
                          <a:effectLst/>
                          <a:latin typeface="+mj-lt"/>
                          <a:ea typeface="Calibri"/>
                          <a:cs typeface="Times New Roman"/>
                        </a:rPr>
                        <a:t>Earthquake</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PH" sz="1600" b="1" dirty="0">
                          <a:effectLst/>
                          <a:latin typeface="+mj-lt"/>
                          <a:ea typeface="Times New Roman"/>
                          <a:cs typeface="Times New Roman"/>
                        </a:rPr>
                        <a:t>Environment, People/ Personnel, Facility, Equipment, Materials, Product, Time, Income,</a:t>
                      </a:r>
                      <a:endParaRPr lang="en-PH" sz="1600" b="1" dirty="0">
                        <a:effectLst/>
                        <a:latin typeface="+mj-lt"/>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PH" sz="1600" b="1" dirty="0">
                          <a:solidFill>
                            <a:srgbClr val="0070C0"/>
                          </a:solidFill>
                          <a:effectLst/>
                          <a:latin typeface="+mj-lt"/>
                          <a:ea typeface="Times New Roman"/>
                          <a:cs typeface="Times New Roman"/>
                        </a:rPr>
                        <a:t>Low (1)</a:t>
                      </a:r>
                      <a:r>
                        <a:rPr lang="en-PH" sz="1600" b="1" dirty="0">
                          <a:effectLst/>
                          <a:latin typeface="+mj-lt"/>
                          <a:ea typeface="Times New Roman"/>
                          <a:cs typeface="Times New Roman"/>
                        </a:rPr>
                        <a:t>) to</a:t>
                      </a:r>
                      <a:endParaRPr lang="en-PH" sz="1600" b="1" dirty="0">
                        <a:effectLst/>
                        <a:latin typeface="+mj-lt"/>
                        <a:ea typeface="Calibri"/>
                        <a:cs typeface="Times New Roman"/>
                      </a:endParaRPr>
                    </a:p>
                    <a:p>
                      <a:pPr algn="ctr">
                        <a:spcAft>
                          <a:spcPts val="0"/>
                        </a:spcAft>
                      </a:pPr>
                      <a:r>
                        <a:rPr lang="en-PH" sz="1600" b="1" dirty="0" smtClean="0">
                          <a:solidFill>
                            <a:srgbClr val="FFC000"/>
                          </a:solidFill>
                          <a:effectLst/>
                          <a:latin typeface="+mj-lt"/>
                          <a:ea typeface="Times New Roman"/>
                          <a:cs typeface="Times New Roman"/>
                        </a:rPr>
                        <a:t>Very High (4)</a:t>
                      </a:r>
                      <a:endParaRPr lang="en-PH" sz="1600" b="1" dirty="0">
                        <a:solidFill>
                          <a:srgbClr val="FFC000"/>
                        </a:solidFill>
                        <a:effectLst/>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Rectangle 4"/>
          <p:cNvSpPr/>
          <p:nvPr/>
        </p:nvSpPr>
        <p:spPr>
          <a:xfrm>
            <a:off x="1676400" y="210207"/>
            <a:ext cx="6248400" cy="954107"/>
          </a:xfrm>
          <a:prstGeom prst="rect">
            <a:avLst/>
          </a:prstGeom>
        </p:spPr>
        <p:txBody>
          <a:bodyPr wrap="square">
            <a:spAutoFit/>
          </a:bodyPr>
          <a:lstStyle/>
          <a:p>
            <a:pPr lvl="0" algn="ctr"/>
            <a:r>
              <a:rPr lang="en-US" sz="2800" b="1" dirty="0" smtClean="0">
                <a:solidFill>
                  <a:prstClr val="black"/>
                </a:solidFill>
                <a:latin typeface="Arial"/>
                <a:ea typeface="Times New Roman"/>
              </a:rPr>
              <a:t>Business Impact (Severity) </a:t>
            </a:r>
          </a:p>
          <a:p>
            <a:pPr lvl="0" algn="ctr"/>
            <a:r>
              <a:rPr lang="en-US" sz="2800" b="1" dirty="0" smtClean="0">
                <a:solidFill>
                  <a:prstClr val="black"/>
                </a:solidFill>
                <a:latin typeface="Arial"/>
                <a:ea typeface="Times New Roman"/>
              </a:rPr>
              <a:t>Assessment Process</a:t>
            </a:r>
            <a:endParaRPr lang="en-US" sz="2800" b="1" dirty="0">
              <a:solidFill>
                <a:prstClr val="black"/>
              </a:solidFill>
              <a:latin typeface="Arial"/>
              <a:ea typeface="Times New Roman"/>
            </a:endParaRPr>
          </a:p>
        </p:txBody>
      </p:sp>
    </p:spTree>
    <p:extLst>
      <p:ext uri="{BB962C8B-B14F-4D97-AF65-F5344CB8AC3E}">
        <p14:creationId xmlns:p14="http://schemas.microsoft.com/office/powerpoint/2010/main" val="992700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3717" y="1371599"/>
            <a:ext cx="8686800" cy="3468415"/>
            <a:chOff x="233717" y="1371599"/>
            <a:chExt cx="8686800" cy="3468415"/>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35891"/>
            <a:stretch/>
          </p:blipFill>
          <p:spPr bwMode="auto">
            <a:xfrm>
              <a:off x="233717" y="1371599"/>
              <a:ext cx="8686800" cy="346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406325"/>
              <a:ext cx="6286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221" y="2514600"/>
              <a:ext cx="6286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690" y="3900487"/>
              <a:ext cx="6286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4343400"/>
              <a:ext cx="6477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4" name="Table 3"/>
          <p:cNvGraphicFramePr>
            <a:graphicFrameLocks noGrp="1"/>
          </p:cNvGraphicFramePr>
          <p:nvPr>
            <p:extLst>
              <p:ext uri="{D42A27DB-BD31-4B8C-83A1-F6EECF244321}">
                <p14:modId xmlns:p14="http://schemas.microsoft.com/office/powerpoint/2010/main" val="2846146368"/>
              </p:ext>
            </p:extLst>
          </p:nvPr>
        </p:nvGraphicFramePr>
        <p:xfrm>
          <a:off x="233717" y="4891494"/>
          <a:ext cx="8686799" cy="1890306"/>
        </p:xfrm>
        <a:graphic>
          <a:graphicData uri="http://schemas.openxmlformats.org/drawingml/2006/table">
            <a:tbl>
              <a:tblPr firstRow="1" firstCol="1" bandRow="1"/>
              <a:tblGrid>
                <a:gridCol w="604483"/>
                <a:gridCol w="1524000"/>
                <a:gridCol w="685800"/>
                <a:gridCol w="5872516"/>
              </a:tblGrid>
              <a:tr h="315051">
                <a:tc>
                  <a:txBody>
                    <a:bodyPr/>
                    <a:lstStyle/>
                    <a:p>
                      <a:pPr algn="ctr">
                        <a:spcAft>
                          <a:spcPts val="0"/>
                        </a:spcAft>
                      </a:pPr>
                      <a:r>
                        <a:rPr lang="en-US" sz="1100" b="1" dirty="0" smtClean="0">
                          <a:effectLst/>
                          <a:latin typeface="Arial"/>
                          <a:ea typeface="Calibri"/>
                          <a:cs typeface="Times New Roman"/>
                        </a:rPr>
                        <a:t>CODE</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smtClean="0">
                          <a:effectLst/>
                          <a:latin typeface="Arial"/>
                          <a:ea typeface="Calibri"/>
                          <a:cs typeface="Times New Roman"/>
                        </a:rPr>
                        <a:t>LIKELIHOOD</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smtClean="0">
                          <a:effectLst/>
                          <a:latin typeface="Arial"/>
                          <a:ea typeface="Calibri"/>
                          <a:cs typeface="Times New Roman"/>
                        </a:rPr>
                        <a:t>RATING</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100" b="1" dirty="0" smtClean="0">
                          <a:effectLst/>
                          <a:latin typeface="Arial"/>
                          <a:ea typeface="Calibri"/>
                          <a:cs typeface="Times New Roman"/>
                        </a:rPr>
                        <a:t>DESCRIPTION</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5051">
                <a:tc>
                  <a:txBody>
                    <a:bodyPr/>
                    <a:lstStyle/>
                    <a:p>
                      <a:pPr algn="ctr">
                        <a:spcAft>
                          <a:spcPts val="0"/>
                        </a:spcAft>
                      </a:pPr>
                      <a:r>
                        <a:rPr lang="en-US" sz="1100" b="1" dirty="0" smtClean="0">
                          <a:effectLst/>
                          <a:latin typeface="Arial"/>
                          <a:ea typeface="Calibri"/>
                          <a:cs typeface="Times New Roman"/>
                        </a:rPr>
                        <a:t>A</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100" b="1" dirty="0" smtClean="0">
                          <a:effectLst/>
                          <a:latin typeface="Arial"/>
                          <a:ea typeface="Calibri"/>
                          <a:cs typeface="Times New Roman"/>
                        </a:rPr>
                        <a:t>ALMOST CERTAIN</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100" b="1" dirty="0" smtClean="0">
                          <a:effectLst/>
                          <a:latin typeface="Arial"/>
                          <a:ea typeface="Calibri"/>
                          <a:cs typeface="Times New Roman"/>
                        </a:rPr>
                        <a:t>4</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spcAft>
                          <a:spcPts val="0"/>
                        </a:spcAft>
                      </a:pPr>
                      <a:r>
                        <a:rPr lang="en-US" sz="1100" b="1" dirty="0" smtClean="0">
                          <a:effectLst/>
                          <a:latin typeface="Arial"/>
                          <a:ea typeface="Calibri"/>
                          <a:cs typeface="Times New Roman"/>
                        </a:rPr>
                        <a:t>THE MISHAP WILL OCCUR</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15051">
                <a:tc>
                  <a:txBody>
                    <a:bodyPr/>
                    <a:lstStyle/>
                    <a:p>
                      <a:pPr algn="ctr">
                        <a:spcAft>
                          <a:spcPts val="0"/>
                        </a:spcAft>
                      </a:pPr>
                      <a:r>
                        <a:rPr lang="en-US" sz="1100" b="1" dirty="0" smtClean="0">
                          <a:effectLst/>
                          <a:latin typeface="Arial"/>
                          <a:ea typeface="Calibri"/>
                          <a:cs typeface="Times New Roman"/>
                        </a:rPr>
                        <a:t>B</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100" b="1" dirty="0" smtClean="0">
                          <a:effectLst/>
                          <a:latin typeface="Arial"/>
                          <a:ea typeface="Calibri"/>
                          <a:cs typeface="Times New Roman"/>
                        </a:rPr>
                        <a:t>LIKELY</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100" b="1" dirty="0" smtClean="0">
                          <a:effectLst/>
                          <a:latin typeface="Arial"/>
                          <a:ea typeface="Calibri"/>
                          <a:cs typeface="Times New Roman"/>
                        </a:rPr>
                        <a:t>3</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spcAft>
                          <a:spcPts val="0"/>
                        </a:spcAft>
                      </a:pPr>
                      <a:r>
                        <a:rPr lang="en-US" sz="1100" b="1" dirty="0" smtClean="0">
                          <a:effectLst/>
                          <a:latin typeface="Arial"/>
                          <a:ea typeface="Calibri"/>
                          <a:cs typeface="Times New Roman"/>
                        </a:rPr>
                        <a:t>THE MISHAP TO OCCUR IS MUCH GREATER THAN FOR IT NOT TO OCCUR</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15051">
                <a:tc>
                  <a:txBody>
                    <a:bodyPr/>
                    <a:lstStyle/>
                    <a:p>
                      <a:pPr algn="ctr">
                        <a:spcAft>
                          <a:spcPts val="0"/>
                        </a:spcAft>
                      </a:pPr>
                      <a:r>
                        <a:rPr lang="en-US" sz="1100" b="1" dirty="0" smtClean="0">
                          <a:effectLst/>
                          <a:latin typeface="Arial"/>
                          <a:ea typeface="Calibri"/>
                          <a:cs typeface="Times New Roman"/>
                        </a:rPr>
                        <a:t>C</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100" b="1" dirty="0" smtClean="0">
                          <a:effectLst/>
                          <a:latin typeface="Arial"/>
                          <a:ea typeface="Calibri"/>
                          <a:cs typeface="Times New Roman"/>
                        </a:rPr>
                        <a:t>POSSIBLE</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100" b="1" dirty="0" smtClean="0">
                          <a:effectLst/>
                          <a:latin typeface="Arial"/>
                          <a:ea typeface="Calibri"/>
                          <a:cs typeface="Times New Roman"/>
                        </a:rPr>
                        <a:t>2</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spcAft>
                          <a:spcPts val="0"/>
                        </a:spcAft>
                      </a:pPr>
                      <a:r>
                        <a:rPr lang="en-US" sz="1100" b="1" dirty="0" smtClean="0">
                          <a:effectLst/>
                          <a:latin typeface="Arial"/>
                          <a:ea typeface="Calibri"/>
                          <a:cs typeface="Times New Roman"/>
                        </a:rPr>
                        <a:t>THE MISHAP IS MORE LIKELY  TO OCCUR THAN NOT TO OCCUR</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15051">
                <a:tc>
                  <a:txBody>
                    <a:bodyPr/>
                    <a:lstStyle/>
                    <a:p>
                      <a:pPr algn="ctr">
                        <a:spcAft>
                          <a:spcPts val="0"/>
                        </a:spcAft>
                      </a:pPr>
                      <a:r>
                        <a:rPr lang="en-US" sz="1100" b="1" dirty="0" smtClean="0">
                          <a:effectLst/>
                          <a:latin typeface="Arial"/>
                          <a:ea typeface="Calibri"/>
                          <a:cs typeface="Times New Roman"/>
                        </a:rPr>
                        <a:t>D</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100" b="1" dirty="0" smtClean="0">
                          <a:effectLst/>
                          <a:latin typeface="Arial"/>
                          <a:ea typeface="Calibri"/>
                          <a:cs typeface="Times New Roman"/>
                        </a:rPr>
                        <a:t>UNLIKELY</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100" b="1" dirty="0" smtClean="0">
                          <a:effectLst/>
                          <a:latin typeface="Arial"/>
                          <a:ea typeface="Calibri"/>
                          <a:cs typeface="Times New Roman"/>
                        </a:rPr>
                        <a:t>1</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US" sz="1100" b="1" dirty="0" smtClean="0">
                          <a:effectLst/>
                          <a:latin typeface="Arial"/>
                          <a:ea typeface="Calibri"/>
                          <a:cs typeface="Times New Roman"/>
                        </a:rPr>
                        <a:t>THE MISHAP NOT TO OCCUR IS MUCH GREATER THAN FOR IT TO OCCUR</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15051">
                <a:tc>
                  <a:txBody>
                    <a:bodyPr/>
                    <a:lstStyle/>
                    <a:p>
                      <a:pPr algn="ctr">
                        <a:spcAft>
                          <a:spcPts val="0"/>
                        </a:spcAft>
                      </a:pPr>
                      <a:r>
                        <a:rPr lang="en-US" sz="1100" b="1" dirty="0" smtClean="0">
                          <a:effectLst/>
                          <a:latin typeface="Arial"/>
                          <a:ea typeface="Calibri"/>
                          <a:cs typeface="Times New Roman"/>
                        </a:rPr>
                        <a:t>E</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en-US" sz="1100" b="1" dirty="0" smtClean="0">
                          <a:effectLst/>
                          <a:latin typeface="Arial"/>
                          <a:ea typeface="Calibri"/>
                          <a:cs typeface="Times New Roman"/>
                        </a:rPr>
                        <a:t>INDETERMINATE</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en-US" sz="1100" b="1" dirty="0" smtClean="0">
                          <a:effectLst/>
                          <a:latin typeface="Arial"/>
                          <a:ea typeface="Calibri"/>
                          <a:cs typeface="Times New Roman"/>
                        </a:rPr>
                        <a:t>X</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a:spcAft>
                          <a:spcPts val="0"/>
                        </a:spcAft>
                      </a:pPr>
                      <a:r>
                        <a:rPr lang="en-US" sz="1100" b="1" dirty="0" smtClean="0">
                          <a:effectLst/>
                          <a:latin typeface="Arial"/>
                          <a:ea typeface="Calibri"/>
                          <a:cs typeface="Times New Roman"/>
                        </a:rPr>
                        <a:t>INSUFFICIENT DATE FOR EVALUATION</a:t>
                      </a:r>
                      <a:endParaRPr lang="en-PH" sz="1100" dirty="0">
                        <a:effectLst/>
                        <a:latin typeface="Calibri"/>
                        <a:ea typeface="Calibri"/>
                        <a:cs typeface="Times New Roman"/>
                      </a:endParaRPr>
                    </a:p>
                  </a:txBody>
                  <a:tcPr marL="66131" marR="66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2" name="Rectangle 1"/>
          <p:cNvSpPr/>
          <p:nvPr/>
        </p:nvSpPr>
        <p:spPr>
          <a:xfrm>
            <a:off x="1371600" y="457200"/>
            <a:ext cx="6477000" cy="461665"/>
          </a:xfrm>
          <a:prstGeom prst="rect">
            <a:avLst/>
          </a:prstGeom>
        </p:spPr>
        <p:txBody>
          <a:bodyPr wrap="square">
            <a:spAutoFit/>
          </a:bodyPr>
          <a:lstStyle/>
          <a:p>
            <a:pPr lvl="0" algn="ctr"/>
            <a:r>
              <a:rPr lang="en-US" sz="2400" b="1" dirty="0" smtClean="0">
                <a:solidFill>
                  <a:prstClr val="black"/>
                </a:solidFill>
                <a:latin typeface="Arial"/>
                <a:ea typeface="Times New Roman"/>
              </a:rPr>
              <a:t>Mishap Likelihood Assessment Process</a:t>
            </a:r>
            <a:endParaRPr lang="en-US" sz="2400" b="1" dirty="0">
              <a:solidFill>
                <a:prstClr val="black"/>
              </a:solidFill>
              <a:latin typeface="Arial"/>
              <a:ea typeface="Times New Roman"/>
            </a:endParaRPr>
          </a:p>
        </p:txBody>
      </p:sp>
    </p:spTree>
    <p:extLst>
      <p:ext uri="{BB962C8B-B14F-4D97-AF65-F5344CB8AC3E}">
        <p14:creationId xmlns:p14="http://schemas.microsoft.com/office/powerpoint/2010/main" val="2172384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762000"/>
            <a:ext cx="7010400" cy="4616648"/>
          </a:xfrm>
          <a:prstGeom prst="rect">
            <a:avLst/>
          </a:prstGeom>
        </p:spPr>
        <p:txBody>
          <a:bodyPr wrap="square">
            <a:spAutoFit/>
          </a:bodyPr>
          <a:lstStyle/>
          <a:p>
            <a:pPr algn="ctr">
              <a:spcAft>
                <a:spcPts val="0"/>
              </a:spcAft>
            </a:pPr>
            <a:r>
              <a:rPr lang="en-US" sz="2800" b="1" dirty="0" smtClean="0">
                <a:solidFill>
                  <a:srgbClr val="000000"/>
                </a:solidFill>
                <a:latin typeface="Arial"/>
                <a:ea typeface="Times New Roman"/>
              </a:rPr>
              <a:t>DESIRED OUTCOME</a:t>
            </a:r>
          </a:p>
          <a:p>
            <a:pPr algn="ctr">
              <a:spcAft>
                <a:spcPts val="0"/>
              </a:spcAft>
            </a:pPr>
            <a:endParaRPr lang="en-US" sz="2800" b="1" dirty="0" smtClean="0">
              <a:solidFill>
                <a:srgbClr val="000000"/>
              </a:solidFill>
              <a:latin typeface="Arial"/>
              <a:ea typeface="Times New Roman"/>
            </a:endParaRPr>
          </a:p>
          <a:p>
            <a:pPr>
              <a:spcAft>
                <a:spcPts val="0"/>
              </a:spcAft>
            </a:pPr>
            <a:endParaRPr lang="en-US" sz="2200" b="1" dirty="0" smtClean="0">
              <a:solidFill>
                <a:srgbClr val="000000"/>
              </a:solidFill>
              <a:latin typeface="Arial"/>
              <a:ea typeface="Times New Roman"/>
            </a:endParaRPr>
          </a:p>
          <a:p>
            <a:r>
              <a:rPr lang="en-US" sz="2400" b="1" dirty="0" smtClean="0">
                <a:solidFill>
                  <a:srgbClr val="000000"/>
                </a:solidFill>
                <a:latin typeface="Arial"/>
                <a:ea typeface="Times New Roman"/>
              </a:rPr>
              <a:t>At the end of the Webinar, the attendees shall have:</a:t>
            </a:r>
            <a:endParaRPr lang="en-PH" sz="2400" dirty="0">
              <a:solidFill>
                <a:srgbClr val="000000"/>
              </a:solidFill>
              <a:latin typeface="Arial"/>
              <a:ea typeface="Times New Roman"/>
            </a:endParaRPr>
          </a:p>
          <a:p>
            <a:r>
              <a:rPr lang="en-US" sz="2400" b="1" dirty="0">
                <a:solidFill>
                  <a:srgbClr val="000000"/>
                </a:solidFill>
                <a:latin typeface="Arial"/>
                <a:ea typeface="Times New Roman"/>
              </a:rPr>
              <a:t> </a:t>
            </a:r>
            <a:endParaRPr lang="en-US" sz="2400" b="1" dirty="0" smtClean="0">
              <a:solidFill>
                <a:srgbClr val="000000"/>
              </a:solidFill>
              <a:latin typeface="Arial"/>
              <a:ea typeface="Times New Roman"/>
            </a:endParaRPr>
          </a:p>
          <a:p>
            <a:pPr marL="803275" lvl="0" indent="-457200" algn="just">
              <a:buAutoNum type="arabicPeriod"/>
            </a:pPr>
            <a:r>
              <a:rPr lang="en-US" sz="2400" b="1" dirty="0">
                <a:solidFill>
                  <a:srgbClr val="000000"/>
                </a:solidFill>
                <a:latin typeface="Arial"/>
                <a:ea typeface="Times New Roman"/>
              </a:rPr>
              <a:t>U</a:t>
            </a:r>
            <a:r>
              <a:rPr lang="en-US" sz="2400" b="1" dirty="0" smtClean="0">
                <a:solidFill>
                  <a:srgbClr val="000000"/>
                </a:solidFill>
                <a:latin typeface="Arial"/>
                <a:ea typeface="Times New Roman"/>
              </a:rPr>
              <a:t>nderstanding of the Private </a:t>
            </a:r>
            <a:r>
              <a:rPr lang="en-US" sz="2400" b="1" dirty="0">
                <a:solidFill>
                  <a:srgbClr val="000000"/>
                </a:solidFill>
                <a:latin typeface="Arial"/>
                <a:ea typeface="Times New Roman"/>
              </a:rPr>
              <a:t>S</a:t>
            </a:r>
            <a:r>
              <a:rPr lang="en-US" sz="2400" b="1" dirty="0" smtClean="0">
                <a:solidFill>
                  <a:srgbClr val="000000"/>
                </a:solidFill>
                <a:latin typeface="Arial"/>
                <a:ea typeface="Times New Roman"/>
              </a:rPr>
              <a:t>ecurity Industry market and the landscape;</a:t>
            </a:r>
          </a:p>
          <a:p>
            <a:pPr marL="803275" lvl="0" indent="-457200" algn="just">
              <a:buAutoNum type="arabicPeriod"/>
            </a:pPr>
            <a:endParaRPr lang="en-US" sz="2400" b="1" dirty="0">
              <a:solidFill>
                <a:srgbClr val="000000"/>
              </a:solidFill>
              <a:latin typeface="Arial"/>
              <a:ea typeface="Times New Roman"/>
            </a:endParaRPr>
          </a:p>
          <a:p>
            <a:pPr marL="803275" lvl="0" indent="-457200" algn="just">
              <a:buAutoNum type="arabicPeriod"/>
            </a:pPr>
            <a:r>
              <a:rPr lang="en-US" sz="2400" b="1" dirty="0" smtClean="0">
                <a:solidFill>
                  <a:srgbClr val="000000"/>
                </a:solidFill>
                <a:latin typeface="Arial"/>
                <a:ea typeface="Times New Roman"/>
              </a:rPr>
              <a:t>Understanding of the different threats to and opportunities the Security Market prospective professional:</a:t>
            </a:r>
            <a:endParaRPr lang="en-US" sz="2400" b="1" dirty="0">
              <a:solidFill>
                <a:srgbClr val="000000"/>
              </a:solidFill>
              <a:latin typeface="Arial"/>
              <a:ea typeface="Times New Roman"/>
            </a:endParaRPr>
          </a:p>
        </p:txBody>
      </p:sp>
    </p:spTree>
    <p:extLst>
      <p:ext uri="{BB962C8B-B14F-4D97-AF65-F5344CB8AC3E}">
        <p14:creationId xmlns:p14="http://schemas.microsoft.com/office/powerpoint/2010/main" val="959189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animEffect transition="in" filter="fade">
                                      <p:cBhvr>
                                        <p:cTn id="14" dur="1000"/>
                                        <p:tgtEl>
                                          <p:spTgt spid="2">
                                            <p:txEl>
                                              <p:pRg st="7" end="7"/>
                                            </p:txEl>
                                          </p:spTgt>
                                        </p:tgtEl>
                                      </p:cBhvr>
                                    </p:animEffect>
                                    <p:anim calcmode="lin" valueType="num">
                                      <p:cBhvr>
                                        <p:cTn id="1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371600"/>
            <a:ext cx="868680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827789106"/>
              </p:ext>
            </p:extLst>
          </p:nvPr>
        </p:nvGraphicFramePr>
        <p:xfrm>
          <a:off x="254600" y="5330022"/>
          <a:ext cx="8665916" cy="1451778"/>
        </p:xfrm>
        <a:graphic>
          <a:graphicData uri="http://schemas.openxmlformats.org/drawingml/2006/table">
            <a:tbl>
              <a:tblPr firstRow="1" firstCol="1" bandRow="1"/>
              <a:tblGrid>
                <a:gridCol w="725352"/>
                <a:gridCol w="935636"/>
                <a:gridCol w="1207218"/>
                <a:gridCol w="5797710"/>
              </a:tblGrid>
              <a:tr h="163664">
                <a:tc gridSpan="4">
                  <a:txBody>
                    <a:bodyPr/>
                    <a:lstStyle/>
                    <a:p>
                      <a:pPr algn="ctr">
                        <a:spcAft>
                          <a:spcPts val="0"/>
                        </a:spcAft>
                      </a:pPr>
                      <a:r>
                        <a:rPr lang="en-US" sz="1100" b="1" dirty="0">
                          <a:effectLst/>
                          <a:latin typeface="Arial"/>
                          <a:ea typeface="Calibri"/>
                          <a:cs typeface="Times New Roman"/>
                        </a:rPr>
                        <a:t>VULNERABILITY ASSESSMENT RATING</a:t>
                      </a:r>
                      <a:endParaRPr lang="en-PH"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PH"/>
                    </a:p>
                  </a:txBody>
                  <a:tcPr/>
                </a:tc>
                <a:tc hMerge="1">
                  <a:txBody>
                    <a:bodyPr/>
                    <a:lstStyle/>
                    <a:p>
                      <a:endParaRPr lang="en-PH"/>
                    </a:p>
                  </a:txBody>
                  <a:tcPr/>
                </a:tc>
                <a:tc hMerge="1">
                  <a:txBody>
                    <a:bodyPr/>
                    <a:lstStyle/>
                    <a:p>
                      <a:endParaRPr lang="en-PH"/>
                    </a:p>
                  </a:txBody>
                  <a:tcPr/>
                </a:tc>
              </a:tr>
              <a:tr h="214023">
                <a:tc>
                  <a:txBody>
                    <a:bodyPr/>
                    <a:lstStyle/>
                    <a:p>
                      <a:pPr algn="ctr">
                        <a:spcAft>
                          <a:spcPts val="0"/>
                        </a:spcAft>
                      </a:pPr>
                      <a:r>
                        <a:rPr lang="en-US" sz="1200" b="1" dirty="0">
                          <a:effectLst/>
                          <a:latin typeface="Arial"/>
                          <a:ea typeface="Calibri"/>
                          <a:cs typeface="Times New Roman"/>
                        </a:rPr>
                        <a:t>CODE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b="1" dirty="0">
                          <a:effectLst/>
                          <a:latin typeface="Arial"/>
                          <a:ea typeface="Calibri"/>
                          <a:cs typeface="Times New Roman"/>
                        </a:rPr>
                        <a:t>RATING</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b="1" dirty="0">
                          <a:effectLst/>
                          <a:latin typeface="Arial"/>
                          <a:ea typeface="Calibri"/>
                          <a:cs typeface="Times New Roman"/>
                        </a:rPr>
                        <a:t>RATING</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200" b="1" dirty="0">
                          <a:effectLst/>
                          <a:latin typeface="Arial"/>
                          <a:ea typeface="Calibri"/>
                          <a:cs typeface="Times New Roman"/>
                        </a:rPr>
                        <a:t>DESCRIPTION</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4023">
                <a:tc>
                  <a:txBody>
                    <a:bodyPr/>
                    <a:lstStyle/>
                    <a:p>
                      <a:pPr algn="ctr">
                        <a:spcAft>
                          <a:spcPts val="0"/>
                        </a:spcAft>
                      </a:pPr>
                      <a:r>
                        <a:rPr lang="en-US" sz="1200" b="1" dirty="0">
                          <a:effectLst/>
                          <a:latin typeface="Arial"/>
                          <a:ea typeface="Calibri"/>
                          <a:cs typeface="Times New Roman"/>
                        </a:rPr>
                        <a:t>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200" b="1" dirty="0">
                          <a:effectLst/>
                          <a:latin typeface="Arial"/>
                          <a:ea typeface="Calibri"/>
                          <a:cs typeface="Times New Roman"/>
                        </a:rPr>
                        <a:t>5</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200" b="1" dirty="0" smtClean="0">
                          <a:effectLst/>
                          <a:latin typeface="Arial"/>
                          <a:ea typeface="Calibri"/>
                          <a:cs typeface="Times New Roman"/>
                        </a:rPr>
                        <a:t>EXTREME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spcAft>
                          <a:spcPts val="0"/>
                        </a:spcAft>
                      </a:pPr>
                      <a:r>
                        <a:rPr lang="en-US" sz="1200" b="1" dirty="0" smtClean="0">
                          <a:effectLst/>
                          <a:latin typeface="Arial"/>
                          <a:ea typeface="Calibri"/>
                          <a:cs typeface="Times New Roman"/>
                        </a:rPr>
                        <a:t>NO PROTECTION OR MITIGATION AT ALL</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14023">
                <a:tc>
                  <a:txBody>
                    <a:bodyPr/>
                    <a:lstStyle/>
                    <a:p>
                      <a:pPr algn="ctr">
                        <a:spcAft>
                          <a:spcPts val="0"/>
                        </a:spcAft>
                      </a:pPr>
                      <a:r>
                        <a:rPr lang="en-US" sz="1200" b="1" dirty="0">
                          <a:effectLst/>
                          <a:latin typeface="Arial"/>
                          <a:ea typeface="Calibri"/>
                          <a:cs typeface="Times New Roman"/>
                        </a:rPr>
                        <a:t>H</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200" b="1" dirty="0">
                          <a:effectLst/>
                          <a:latin typeface="Arial"/>
                          <a:ea typeface="Calibri"/>
                          <a:cs typeface="Times New Roman"/>
                        </a:rPr>
                        <a:t>4</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200" b="1" dirty="0" smtClean="0">
                          <a:effectLst/>
                          <a:latin typeface="Arial"/>
                          <a:ea typeface="Calibri"/>
                          <a:cs typeface="Times New Roman"/>
                        </a:rPr>
                        <a:t>HIGH </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spcAft>
                          <a:spcPts val="0"/>
                        </a:spcAft>
                      </a:pPr>
                      <a:r>
                        <a:rPr lang="en-US" sz="1200" b="1" dirty="0" smtClean="0">
                          <a:effectLst/>
                          <a:latin typeface="Arial"/>
                          <a:ea typeface="Calibri"/>
                          <a:cs typeface="Times New Roman"/>
                        </a:rPr>
                        <a:t>THE MEANS OF PROTECTION OD MITIGATION IS INEFFECTIVE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14023">
                <a:tc>
                  <a:txBody>
                    <a:bodyPr/>
                    <a:lstStyle/>
                    <a:p>
                      <a:pPr algn="ctr">
                        <a:spcAft>
                          <a:spcPts val="0"/>
                        </a:spcAft>
                      </a:pPr>
                      <a:r>
                        <a:rPr lang="en-US" sz="1200" b="1" dirty="0">
                          <a:effectLst/>
                          <a:latin typeface="Arial"/>
                          <a:ea typeface="Calibri"/>
                          <a:cs typeface="Times New Roman"/>
                        </a:rPr>
                        <a:t>M</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dirty="0">
                          <a:effectLst/>
                          <a:latin typeface="Arial"/>
                          <a:ea typeface="Calibri"/>
                          <a:cs typeface="Times New Roman"/>
                        </a:rPr>
                        <a:t>3</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dirty="0" smtClean="0">
                          <a:effectLst/>
                          <a:latin typeface="Arial"/>
                          <a:ea typeface="Calibri"/>
                          <a:cs typeface="Times New Roman"/>
                        </a:rPr>
                        <a:t>MODERATE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spcAft>
                          <a:spcPts val="0"/>
                        </a:spcAft>
                      </a:pPr>
                      <a:r>
                        <a:rPr lang="en-US" sz="1200" b="1" dirty="0" smtClean="0">
                          <a:effectLst/>
                          <a:latin typeface="Arial"/>
                          <a:ea typeface="Calibri"/>
                          <a:cs typeface="Times New Roman"/>
                        </a:rPr>
                        <a:t>THE MEANS OF PROTECTION OR MITIGATION IS RELATIVELY EFFECTIVE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4023">
                <a:tc>
                  <a:txBody>
                    <a:bodyPr/>
                    <a:lstStyle/>
                    <a:p>
                      <a:pPr algn="ctr">
                        <a:spcAft>
                          <a:spcPts val="0"/>
                        </a:spcAft>
                      </a:pPr>
                      <a:r>
                        <a:rPr lang="en-US" sz="1200" b="1" dirty="0">
                          <a:effectLst/>
                          <a:latin typeface="Arial"/>
                          <a:ea typeface="Calibri"/>
                          <a:cs typeface="Times New Roman"/>
                        </a:rPr>
                        <a:t>L</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200" b="1" dirty="0">
                          <a:effectLst/>
                          <a:latin typeface="Arial"/>
                          <a:ea typeface="Calibri"/>
                          <a:cs typeface="Times New Roman"/>
                        </a:rPr>
                        <a:t>2</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200" b="1" dirty="0" smtClean="0">
                          <a:effectLst/>
                          <a:latin typeface="Arial"/>
                          <a:ea typeface="Calibri"/>
                          <a:cs typeface="Times New Roman"/>
                        </a:rPr>
                        <a:t>LOW </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spcAft>
                          <a:spcPts val="0"/>
                        </a:spcAft>
                      </a:pPr>
                      <a:r>
                        <a:rPr lang="en-US" sz="1200" b="1" dirty="0" smtClean="0">
                          <a:effectLst/>
                          <a:latin typeface="Arial"/>
                          <a:ea typeface="Calibri"/>
                          <a:cs typeface="Times New Roman"/>
                        </a:rPr>
                        <a:t>THE MEANS OF PROTECTION IS CONSIDERABLY EFFECTIVE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14023">
                <a:tc>
                  <a:txBody>
                    <a:bodyPr/>
                    <a:lstStyle/>
                    <a:p>
                      <a:pPr algn="ctr">
                        <a:spcAft>
                          <a:spcPts val="0"/>
                        </a:spcAft>
                      </a:pPr>
                      <a:r>
                        <a:rPr lang="en-US" sz="1200" b="1" dirty="0">
                          <a:effectLst/>
                          <a:latin typeface="Arial"/>
                          <a:ea typeface="Calibri"/>
                          <a:cs typeface="Times New Roman"/>
                        </a:rPr>
                        <a:t>I</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en-US" sz="1200" b="1" dirty="0">
                          <a:effectLst/>
                          <a:latin typeface="Arial"/>
                          <a:ea typeface="Calibri"/>
                          <a:cs typeface="Times New Roman"/>
                        </a:rPr>
                        <a:t>0</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en-US" sz="1200" b="1" dirty="0" smtClean="0">
                          <a:effectLst/>
                          <a:latin typeface="Arial"/>
                          <a:ea typeface="Calibri"/>
                          <a:cs typeface="Times New Roman"/>
                        </a:rPr>
                        <a:t>INDETRMNTE</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a:spcAft>
                          <a:spcPts val="0"/>
                        </a:spcAft>
                      </a:pPr>
                      <a:r>
                        <a:rPr lang="en-US" sz="1200" b="1" dirty="0" smtClean="0">
                          <a:effectLst/>
                          <a:latin typeface="Arial"/>
                          <a:ea typeface="Calibri"/>
                          <a:cs typeface="Times New Roman"/>
                        </a:rPr>
                        <a:t>THE EFFECTIVENESS OR MITIGATION EFFECT IS UNKNOWN</a:t>
                      </a:r>
                      <a:endParaRPr lang="en-PH"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3" name="Rectangle 2"/>
          <p:cNvSpPr/>
          <p:nvPr/>
        </p:nvSpPr>
        <p:spPr>
          <a:xfrm>
            <a:off x="1219200" y="457200"/>
            <a:ext cx="6705600" cy="523220"/>
          </a:xfrm>
          <a:prstGeom prst="rect">
            <a:avLst/>
          </a:prstGeom>
        </p:spPr>
        <p:txBody>
          <a:bodyPr wrap="square">
            <a:spAutoFit/>
          </a:bodyPr>
          <a:lstStyle/>
          <a:p>
            <a:pPr lvl="0" algn="ctr"/>
            <a:r>
              <a:rPr lang="en-US" sz="2800" b="1" dirty="0" smtClean="0">
                <a:solidFill>
                  <a:prstClr val="black"/>
                </a:solidFill>
                <a:latin typeface="Arial"/>
                <a:ea typeface="Times New Roman"/>
              </a:rPr>
              <a:t>Vulnerability Assessment  Process</a:t>
            </a:r>
            <a:endParaRPr lang="en-US" sz="2800" b="1" dirty="0">
              <a:solidFill>
                <a:prstClr val="black"/>
              </a:solidFill>
              <a:latin typeface="Arial"/>
              <a:ea typeface="Times New Roman"/>
            </a:endParaRPr>
          </a:p>
        </p:txBody>
      </p:sp>
    </p:spTree>
    <p:extLst>
      <p:ext uri="{BB962C8B-B14F-4D97-AF65-F5344CB8AC3E}">
        <p14:creationId xmlns:p14="http://schemas.microsoft.com/office/powerpoint/2010/main" val="555831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483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279960558"/>
              </p:ext>
            </p:extLst>
          </p:nvPr>
        </p:nvGraphicFramePr>
        <p:xfrm>
          <a:off x="304798" y="4114800"/>
          <a:ext cx="8534401" cy="2743200"/>
        </p:xfrm>
        <a:graphic>
          <a:graphicData uri="http://schemas.openxmlformats.org/drawingml/2006/table">
            <a:tbl>
              <a:tblPr firstRow="1" bandRow="1"/>
              <a:tblGrid>
                <a:gridCol w="1356005"/>
                <a:gridCol w="1356005"/>
                <a:gridCol w="1163783"/>
                <a:gridCol w="1164652"/>
                <a:gridCol w="1164652"/>
                <a:gridCol w="1164652"/>
                <a:gridCol w="1164652"/>
              </a:tblGrid>
              <a:tr h="152400">
                <a:tc rowSpan="5">
                  <a:txBody>
                    <a:bodyPr/>
                    <a:lstStyle/>
                    <a:p>
                      <a:pPr algn="ctr">
                        <a:spcAft>
                          <a:spcPts val="0"/>
                        </a:spcAft>
                      </a:pPr>
                      <a:r>
                        <a:rPr lang="en-US" sz="1200" b="1" kern="1200" dirty="0" smtClean="0">
                          <a:solidFill>
                            <a:srgbClr val="000000"/>
                          </a:solidFill>
                          <a:effectLst/>
                          <a:latin typeface="+mj-lt"/>
                          <a:ea typeface="Times New Roman"/>
                        </a:rPr>
                        <a:t> </a:t>
                      </a:r>
                      <a:endParaRPr lang="en-PH" sz="1200" b="1" dirty="0" smtClean="0">
                        <a:effectLst/>
                        <a:latin typeface="+mj-lt"/>
                        <a:ea typeface="Times New Roman"/>
                      </a:endParaRPr>
                    </a:p>
                    <a:p>
                      <a:pPr algn="ctr">
                        <a:spcAft>
                          <a:spcPts val="0"/>
                        </a:spcAft>
                      </a:pPr>
                      <a:endParaRPr lang="en-US" sz="1200" b="1" kern="1200" dirty="0" smtClean="0">
                        <a:solidFill>
                          <a:srgbClr val="000000"/>
                        </a:solidFill>
                        <a:effectLst/>
                        <a:latin typeface="+mj-lt"/>
                        <a:ea typeface="Times New Roman"/>
                      </a:endParaRPr>
                    </a:p>
                    <a:p>
                      <a:pPr algn="ctr">
                        <a:spcAft>
                          <a:spcPts val="0"/>
                        </a:spcAft>
                      </a:pPr>
                      <a:endParaRPr lang="en-US" sz="1200" b="1" kern="1200" dirty="0" smtClean="0">
                        <a:solidFill>
                          <a:srgbClr val="000000"/>
                        </a:solidFill>
                        <a:effectLst/>
                        <a:latin typeface="+mj-lt"/>
                        <a:ea typeface="Times New Roman"/>
                      </a:endParaRPr>
                    </a:p>
                    <a:p>
                      <a:pPr algn="ctr">
                        <a:spcAft>
                          <a:spcPts val="0"/>
                        </a:spcAft>
                      </a:pPr>
                      <a:r>
                        <a:rPr lang="en-US" sz="1200" b="1" kern="1200" dirty="0" smtClean="0">
                          <a:solidFill>
                            <a:srgbClr val="000000"/>
                          </a:solidFill>
                          <a:effectLst/>
                          <a:latin typeface="+mj-lt"/>
                          <a:ea typeface="Times New Roman"/>
                        </a:rPr>
                        <a:t>SEVERITY</a:t>
                      </a:r>
                      <a:endParaRPr lang="en-PH" sz="1200" b="1" dirty="0">
                        <a:effectLst/>
                        <a:latin typeface="+mj-lt"/>
                        <a:ea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EXTREME</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200" b="1" kern="1200" dirty="0" smtClean="0">
                          <a:solidFill>
                            <a:srgbClr val="000000"/>
                          </a:solidFill>
                          <a:effectLst/>
                          <a:latin typeface="+mj-lt"/>
                          <a:ea typeface="Times New Roman"/>
                        </a:rPr>
                        <a:t>5</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5-M</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200" dirty="0" smtClean="0">
                          <a:solidFill>
                            <a:srgbClr val="000000"/>
                          </a:solidFill>
                          <a:effectLst/>
                          <a:latin typeface="+mj-lt"/>
                          <a:ea typeface="Times New Roman"/>
                        </a:rPr>
                        <a:t>10-U</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200" b="1" kern="1200" dirty="0" smtClean="0">
                          <a:solidFill>
                            <a:srgbClr val="000000"/>
                          </a:solidFill>
                          <a:effectLst/>
                          <a:latin typeface="+mj-lt"/>
                          <a:ea typeface="Times New Roman"/>
                        </a:rPr>
                        <a:t>15-U</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200" b="1" kern="1200" dirty="0" smtClean="0">
                          <a:solidFill>
                            <a:srgbClr val="000000"/>
                          </a:solidFill>
                          <a:effectLst/>
                          <a:latin typeface="+mj-lt"/>
                          <a:ea typeface="Times New Roman"/>
                        </a:rPr>
                        <a:t>20-U</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0">
                <a:tc vMerge="1">
                  <a:txBody>
                    <a:bodyPr/>
                    <a:lstStyle/>
                    <a:p>
                      <a:endParaRPr lang="en-PH"/>
                    </a:p>
                  </a:txBody>
                  <a:tcPr/>
                </a:tc>
                <a:tc>
                  <a:txBody>
                    <a:bodyPr/>
                    <a:lstStyle/>
                    <a:p>
                      <a:pPr algn="ctr">
                        <a:spcAft>
                          <a:spcPts val="0"/>
                        </a:spcAft>
                      </a:pPr>
                      <a:r>
                        <a:rPr lang="en-US" sz="1200" b="1" kern="1200" dirty="0" smtClean="0">
                          <a:solidFill>
                            <a:srgbClr val="000000"/>
                          </a:solidFill>
                          <a:effectLst/>
                          <a:latin typeface="+mj-lt"/>
                          <a:ea typeface="Times New Roman"/>
                        </a:rPr>
                        <a:t>VERY HIGH</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200" b="1" kern="1200" dirty="0" smtClean="0">
                          <a:solidFill>
                            <a:srgbClr val="000000"/>
                          </a:solidFill>
                          <a:effectLst/>
                          <a:latin typeface="+mj-lt"/>
                          <a:ea typeface="Times New Roman"/>
                        </a:rPr>
                        <a:t>4</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4-M</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200" dirty="0" smtClean="0">
                          <a:solidFill>
                            <a:srgbClr val="000000"/>
                          </a:solidFill>
                          <a:effectLst/>
                          <a:latin typeface="+mj-lt"/>
                          <a:ea typeface="Times New Roman"/>
                        </a:rPr>
                        <a:t>8-H</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200" b="1" kern="1200" dirty="0" smtClean="0">
                          <a:solidFill>
                            <a:srgbClr val="000000"/>
                          </a:solidFill>
                          <a:effectLst/>
                          <a:latin typeface="+mj-lt"/>
                          <a:ea typeface="Times New Roman"/>
                        </a:rPr>
                        <a:t>12-U</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US" sz="1200" b="1" kern="1200" dirty="0" smtClean="0">
                          <a:solidFill>
                            <a:srgbClr val="000000"/>
                          </a:solidFill>
                          <a:effectLst/>
                          <a:latin typeface="+mj-lt"/>
                          <a:ea typeface="Times New Roman"/>
                        </a:rPr>
                        <a:t>16-U</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75260">
                <a:tc vMerge="1">
                  <a:txBody>
                    <a:bodyPr/>
                    <a:lstStyle/>
                    <a:p>
                      <a:endParaRPr lang="en-PH"/>
                    </a:p>
                  </a:txBody>
                  <a:tcPr/>
                </a:tc>
                <a:tc>
                  <a:txBody>
                    <a:bodyPr/>
                    <a:lstStyle/>
                    <a:p>
                      <a:pPr algn="ctr">
                        <a:spcAft>
                          <a:spcPts val="0"/>
                        </a:spcAft>
                      </a:pPr>
                      <a:r>
                        <a:rPr lang="en-US" sz="1200" b="1" kern="1200" dirty="0" smtClean="0">
                          <a:solidFill>
                            <a:srgbClr val="000000"/>
                          </a:solidFill>
                          <a:effectLst/>
                          <a:latin typeface="+mj-lt"/>
                          <a:ea typeface="Times New Roman"/>
                        </a:rPr>
                        <a:t>HIGH</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200" dirty="0" smtClean="0">
                          <a:solidFill>
                            <a:srgbClr val="000000"/>
                          </a:solidFill>
                          <a:effectLst/>
                          <a:latin typeface="+mj-lt"/>
                          <a:ea typeface="Times New Roman"/>
                        </a:rPr>
                        <a:t>3</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3-L</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US" sz="1200" b="1" kern="1200" dirty="0" smtClean="0">
                          <a:solidFill>
                            <a:srgbClr val="000000"/>
                          </a:solidFill>
                          <a:effectLst/>
                          <a:latin typeface="+mj-lt"/>
                          <a:ea typeface="Times New Roman"/>
                        </a:rPr>
                        <a:t>6-M</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200" dirty="0" smtClean="0">
                          <a:solidFill>
                            <a:srgbClr val="000000"/>
                          </a:solidFill>
                          <a:effectLst/>
                          <a:latin typeface="+mj-lt"/>
                          <a:ea typeface="Times New Roman"/>
                        </a:rPr>
                        <a:t>9-H</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200" b="1" kern="1200" dirty="0" smtClean="0">
                          <a:solidFill>
                            <a:srgbClr val="000000"/>
                          </a:solidFill>
                          <a:effectLst/>
                          <a:latin typeface="+mj-lt"/>
                          <a:ea typeface="Times New Roman"/>
                        </a:rPr>
                        <a:t>12-U</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75260">
                <a:tc vMerge="1">
                  <a:txBody>
                    <a:bodyPr/>
                    <a:lstStyle/>
                    <a:p>
                      <a:endParaRPr lang="en-PH"/>
                    </a:p>
                  </a:txBody>
                  <a:tcPr/>
                </a:tc>
                <a:tc>
                  <a:txBody>
                    <a:bodyPr/>
                    <a:lstStyle/>
                    <a:p>
                      <a:pPr algn="ctr">
                        <a:spcAft>
                          <a:spcPts val="0"/>
                        </a:spcAft>
                      </a:pPr>
                      <a:r>
                        <a:rPr lang="en-US" sz="1200" b="1" kern="1200" dirty="0" smtClean="0">
                          <a:solidFill>
                            <a:srgbClr val="000000"/>
                          </a:solidFill>
                          <a:effectLst/>
                          <a:latin typeface="+mj-lt"/>
                          <a:ea typeface="Times New Roman"/>
                        </a:rPr>
                        <a:t>MODERATE</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US" sz="1200" b="1" kern="1200" dirty="0" smtClean="0">
                          <a:solidFill>
                            <a:srgbClr val="000000"/>
                          </a:solidFill>
                          <a:effectLst/>
                          <a:latin typeface="+mj-lt"/>
                          <a:ea typeface="Times New Roman"/>
                        </a:rPr>
                        <a:t>2</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2-L</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US" sz="1200" b="1" kern="1200" dirty="0" smtClean="0">
                          <a:solidFill>
                            <a:srgbClr val="000000"/>
                          </a:solidFill>
                          <a:effectLst/>
                          <a:latin typeface="+mj-lt"/>
                          <a:ea typeface="Times New Roman"/>
                        </a:rPr>
                        <a:t>4-M</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200" dirty="0" smtClean="0">
                          <a:solidFill>
                            <a:srgbClr val="000000"/>
                          </a:solidFill>
                          <a:effectLst/>
                          <a:latin typeface="+mj-lt"/>
                          <a:ea typeface="Times New Roman"/>
                        </a:rPr>
                        <a:t>6-M</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200" b="1" kern="1200" dirty="0" smtClean="0">
                          <a:solidFill>
                            <a:srgbClr val="000000"/>
                          </a:solidFill>
                          <a:effectLst/>
                          <a:latin typeface="+mj-lt"/>
                          <a:ea typeface="Times New Roman"/>
                        </a:rPr>
                        <a:t>8-H</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44939">
                <a:tc vMerge="1">
                  <a:txBody>
                    <a:bodyPr/>
                    <a:lstStyle/>
                    <a:p>
                      <a:endParaRPr lang="en-PH"/>
                    </a:p>
                  </a:txBody>
                  <a:tcPr/>
                </a:tc>
                <a:tc>
                  <a:txBody>
                    <a:bodyPr/>
                    <a:lstStyle/>
                    <a:p>
                      <a:pPr algn="ctr">
                        <a:spcAft>
                          <a:spcPts val="0"/>
                        </a:spcAft>
                      </a:pPr>
                      <a:r>
                        <a:rPr lang="en-US" sz="1200" b="1" kern="1200" dirty="0" smtClean="0">
                          <a:solidFill>
                            <a:srgbClr val="000000"/>
                          </a:solidFill>
                          <a:effectLst/>
                          <a:latin typeface="+mj-lt"/>
                          <a:ea typeface="Times New Roman"/>
                        </a:rPr>
                        <a:t>LOW</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en-US" sz="1200" b="1" kern="1200" dirty="0" smtClean="0">
                          <a:solidFill>
                            <a:srgbClr val="000000"/>
                          </a:solidFill>
                          <a:effectLst/>
                          <a:latin typeface="+mj-lt"/>
                          <a:ea typeface="Times New Roman"/>
                        </a:rPr>
                        <a:t>1</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1-I</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en-US" sz="1200" b="1" kern="1200" dirty="0" smtClean="0">
                          <a:solidFill>
                            <a:srgbClr val="000000"/>
                          </a:solidFill>
                          <a:effectLst/>
                          <a:latin typeface="+mj-lt"/>
                          <a:ea typeface="Times New Roman"/>
                        </a:rPr>
                        <a:t>1-L</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US" sz="1200" b="1" kern="1200" dirty="0" smtClean="0">
                          <a:solidFill>
                            <a:srgbClr val="000000"/>
                          </a:solidFill>
                          <a:effectLst/>
                          <a:latin typeface="+mj-lt"/>
                          <a:ea typeface="Times New Roman"/>
                        </a:rPr>
                        <a:t>3-L</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pPr>
                      <a:r>
                        <a:rPr lang="en-US" sz="1200" b="1" kern="1200" dirty="0" smtClean="0">
                          <a:solidFill>
                            <a:srgbClr val="000000"/>
                          </a:solidFill>
                          <a:effectLst/>
                          <a:latin typeface="+mj-lt"/>
                          <a:ea typeface="Times New Roman"/>
                        </a:rPr>
                        <a:t>4-M</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44939">
                <a:tc gridSpan="3">
                  <a:txBody>
                    <a:bodyPr/>
                    <a:lstStyle/>
                    <a:p>
                      <a:pPr marL="358775">
                        <a:spcAft>
                          <a:spcPts val="0"/>
                        </a:spcAft>
                      </a:pPr>
                      <a:r>
                        <a:rPr lang="en-US" sz="1200" b="1" kern="1200" dirty="0" smtClean="0">
                          <a:solidFill>
                            <a:srgbClr val="000000"/>
                          </a:solidFill>
                          <a:effectLst/>
                          <a:latin typeface="+mj-lt"/>
                          <a:ea typeface="Times New Roman"/>
                        </a:rPr>
                        <a:t>U - ULTRA</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PH"/>
                    </a:p>
                  </a:txBody>
                  <a:tcPr/>
                </a:tc>
                <a:tc hMerge="1">
                  <a:txBody>
                    <a:bodyPr/>
                    <a:lstStyle/>
                    <a:p>
                      <a:endParaRPr lang="en-PH"/>
                    </a:p>
                  </a:txBody>
                  <a:tcPr/>
                </a:tc>
                <a:tc>
                  <a:txBody>
                    <a:bodyPr/>
                    <a:lstStyle/>
                    <a:p>
                      <a:pPr algn="ctr">
                        <a:spcAft>
                          <a:spcPts val="0"/>
                        </a:spcAft>
                      </a:pPr>
                      <a:r>
                        <a:rPr lang="en-US" sz="1200" b="1" kern="1200" dirty="0" smtClean="0">
                          <a:solidFill>
                            <a:srgbClr val="000000"/>
                          </a:solidFill>
                          <a:effectLst/>
                          <a:latin typeface="+mj-lt"/>
                          <a:ea typeface="Times New Roman"/>
                        </a:rPr>
                        <a:t>1</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2</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3</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b="1" kern="1200" dirty="0" smtClean="0">
                          <a:solidFill>
                            <a:srgbClr val="000000"/>
                          </a:solidFill>
                          <a:effectLst/>
                          <a:latin typeface="+mj-lt"/>
                          <a:ea typeface="Times New Roman"/>
                        </a:rPr>
                        <a:t>4</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gridSpan="3">
                  <a:txBody>
                    <a:bodyPr/>
                    <a:lstStyle/>
                    <a:p>
                      <a:pPr marL="358775">
                        <a:spcAft>
                          <a:spcPts val="0"/>
                        </a:spcAft>
                      </a:pPr>
                      <a:r>
                        <a:rPr lang="en-US" sz="1200" b="1" kern="1200" dirty="0" smtClean="0">
                          <a:solidFill>
                            <a:srgbClr val="000000"/>
                          </a:solidFill>
                          <a:effectLst/>
                          <a:latin typeface="+mj-lt"/>
                          <a:ea typeface="Times New Roman"/>
                        </a:rPr>
                        <a:t>H - HIGH</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PH"/>
                    </a:p>
                  </a:txBody>
                  <a:tcPr/>
                </a:tc>
                <a:tc hMerge="1">
                  <a:txBody>
                    <a:bodyPr/>
                    <a:lstStyle/>
                    <a:p>
                      <a:endParaRPr lang="en-PH"/>
                    </a:p>
                  </a:txBody>
                  <a:tcPr/>
                </a:tc>
                <a:tc rowSpan="2">
                  <a:txBody>
                    <a:bodyPr/>
                    <a:lstStyle/>
                    <a:p>
                      <a:pPr algn="ctr">
                        <a:spcAft>
                          <a:spcPts val="0"/>
                        </a:spcAft>
                      </a:pPr>
                      <a:r>
                        <a:rPr lang="en-US" sz="1200" b="1" kern="1200" dirty="0" smtClean="0">
                          <a:solidFill>
                            <a:srgbClr val="000000"/>
                          </a:solidFill>
                          <a:effectLst/>
                          <a:latin typeface="+mj-lt"/>
                          <a:ea typeface="Times New Roman"/>
                        </a:rPr>
                        <a:t>UNLIKELY</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rowSpan="2">
                  <a:txBody>
                    <a:bodyPr/>
                    <a:lstStyle/>
                    <a:p>
                      <a:pPr algn="ctr">
                        <a:spcAft>
                          <a:spcPts val="0"/>
                        </a:spcAft>
                      </a:pPr>
                      <a:r>
                        <a:rPr lang="en-US" sz="1200" b="1" kern="1200" dirty="0" smtClean="0">
                          <a:solidFill>
                            <a:srgbClr val="000000"/>
                          </a:solidFill>
                          <a:effectLst/>
                          <a:latin typeface="+mj-lt"/>
                          <a:ea typeface="Times New Roman"/>
                        </a:rPr>
                        <a:t>MODERATE PROBABLE</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spcAft>
                          <a:spcPts val="0"/>
                        </a:spcAft>
                      </a:pPr>
                      <a:r>
                        <a:rPr lang="en-US" sz="1200" b="1" kern="1200" dirty="0" smtClean="0">
                          <a:solidFill>
                            <a:srgbClr val="000000"/>
                          </a:solidFill>
                          <a:effectLst/>
                          <a:latin typeface="+mj-lt"/>
                          <a:ea typeface="Times New Roman"/>
                        </a:rPr>
                        <a:t>LIKELY</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2">
                  <a:txBody>
                    <a:bodyPr/>
                    <a:lstStyle/>
                    <a:p>
                      <a:pPr algn="ctr">
                        <a:spcAft>
                          <a:spcPts val="0"/>
                        </a:spcAft>
                      </a:pPr>
                      <a:r>
                        <a:rPr lang="en-US" sz="1200" b="1" kern="1200" dirty="0" smtClean="0">
                          <a:solidFill>
                            <a:srgbClr val="000000"/>
                          </a:solidFill>
                          <a:effectLst/>
                          <a:latin typeface="+mj-lt"/>
                          <a:ea typeface="Times New Roman"/>
                        </a:rPr>
                        <a:t>CERTAIN</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37160">
                <a:tc gridSpan="3">
                  <a:txBody>
                    <a:bodyPr/>
                    <a:lstStyle/>
                    <a:p>
                      <a:pPr marL="358775">
                        <a:spcAft>
                          <a:spcPts val="0"/>
                        </a:spcAft>
                      </a:pPr>
                      <a:r>
                        <a:rPr lang="en-US" sz="1200" b="1" kern="1200" dirty="0" smtClean="0">
                          <a:solidFill>
                            <a:srgbClr val="000000"/>
                          </a:solidFill>
                          <a:effectLst/>
                          <a:latin typeface="+mj-lt"/>
                          <a:ea typeface="Times New Roman"/>
                        </a:rPr>
                        <a:t>M - MODERATE</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PH"/>
                    </a:p>
                  </a:txBody>
                  <a:tcPr/>
                </a:tc>
                <a:tc hMerge="1">
                  <a:txBody>
                    <a:bodyPr/>
                    <a:lstStyle/>
                    <a:p>
                      <a:endParaRPr lang="en-PH"/>
                    </a:p>
                  </a:txBody>
                  <a:tcPr/>
                </a:tc>
                <a:tc vMerge="1">
                  <a:txBody>
                    <a:bodyPr/>
                    <a:lstStyle/>
                    <a:p>
                      <a:endParaRPr lang="en-PH"/>
                    </a:p>
                  </a:txBody>
                  <a:tcPr/>
                </a:tc>
                <a:tc vMerge="1">
                  <a:txBody>
                    <a:bodyPr/>
                    <a:lstStyle/>
                    <a:p>
                      <a:endParaRPr lang="en-PH"/>
                    </a:p>
                  </a:txBody>
                  <a:tcPr/>
                </a:tc>
                <a:tc vMerge="1">
                  <a:txBody>
                    <a:bodyPr/>
                    <a:lstStyle/>
                    <a:p>
                      <a:endParaRPr lang="en-PH"/>
                    </a:p>
                  </a:txBody>
                  <a:tcPr/>
                </a:tc>
                <a:tc vMerge="1">
                  <a:txBody>
                    <a:bodyPr/>
                    <a:lstStyle/>
                    <a:p>
                      <a:endParaRPr lang="en-PH"/>
                    </a:p>
                  </a:txBody>
                  <a:tcPr/>
                </a:tc>
              </a:tr>
              <a:tr h="0">
                <a:tc gridSpan="3">
                  <a:txBody>
                    <a:bodyPr/>
                    <a:lstStyle/>
                    <a:p>
                      <a:pPr marL="358775">
                        <a:spcAft>
                          <a:spcPts val="0"/>
                        </a:spcAft>
                      </a:pPr>
                      <a:r>
                        <a:rPr lang="en-US" sz="1200" b="1" kern="1200" dirty="0" smtClean="0">
                          <a:solidFill>
                            <a:srgbClr val="000000"/>
                          </a:solidFill>
                          <a:effectLst/>
                          <a:latin typeface="+mj-lt"/>
                          <a:ea typeface="Times New Roman"/>
                        </a:rPr>
                        <a:t>L - LOW</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PH"/>
                    </a:p>
                  </a:txBody>
                  <a:tcPr/>
                </a:tc>
                <a:tc hMerge="1">
                  <a:txBody>
                    <a:bodyPr/>
                    <a:lstStyle/>
                    <a:p>
                      <a:endParaRPr lang="en-PH"/>
                    </a:p>
                  </a:txBody>
                  <a:tcPr/>
                </a:tc>
                <a:tc rowSpan="2" gridSpan="4">
                  <a:txBody>
                    <a:bodyPr/>
                    <a:lstStyle/>
                    <a:p>
                      <a:pPr algn="ctr">
                        <a:spcAft>
                          <a:spcPts val="0"/>
                        </a:spcAft>
                      </a:pPr>
                      <a:r>
                        <a:rPr lang="en-US" sz="1200" b="1" kern="1200" spc="600" dirty="0" smtClean="0">
                          <a:solidFill>
                            <a:srgbClr val="000000"/>
                          </a:solidFill>
                          <a:effectLst/>
                          <a:latin typeface="+mj-lt"/>
                          <a:ea typeface="Times New Roman"/>
                        </a:rPr>
                        <a:t>LIKELIHOOD</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en-PH"/>
                    </a:p>
                  </a:txBody>
                  <a:tcPr/>
                </a:tc>
                <a:tc rowSpan="2" hMerge="1">
                  <a:txBody>
                    <a:bodyPr/>
                    <a:lstStyle/>
                    <a:p>
                      <a:endParaRPr lang="en-PH"/>
                    </a:p>
                  </a:txBody>
                  <a:tcPr/>
                </a:tc>
                <a:tc rowSpan="2" hMerge="1">
                  <a:txBody>
                    <a:bodyPr/>
                    <a:lstStyle/>
                    <a:p>
                      <a:endParaRPr lang="en-PH"/>
                    </a:p>
                  </a:txBody>
                  <a:tcPr/>
                </a:tc>
              </a:tr>
              <a:tr h="165100">
                <a:tc gridSpan="3">
                  <a:txBody>
                    <a:bodyPr/>
                    <a:lstStyle/>
                    <a:p>
                      <a:pPr marL="358775">
                        <a:spcAft>
                          <a:spcPts val="0"/>
                        </a:spcAft>
                      </a:pPr>
                      <a:r>
                        <a:rPr lang="en-US" sz="1200" b="1" kern="1200" dirty="0" smtClean="0">
                          <a:solidFill>
                            <a:srgbClr val="000000"/>
                          </a:solidFill>
                          <a:effectLst/>
                          <a:latin typeface="+mj-lt"/>
                          <a:ea typeface="Times New Roman"/>
                        </a:rPr>
                        <a:t>I - INSIGNIFICANT</a:t>
                      </a:r>
                      <a:endParaRPr lang="en-PH" sz="1200" b="1" dirty="0">
                        <a:effectLst/>
                        <a:latin typeface="+mj-lt"/>
                        <a:ea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PH"/>
                    </a:p>
                  </a:txBody>
                  <a:tcPr/>
                </a:tc>
                <a:tc hMerge="1">
                  <a:txBody>
                    <a:bodyPr/>
                    <a:lstStyle/>
                    <a:p>
                      <a:endParaRPr lang="en-PH"/>
                    </a:p>
                  </a:txBody>
                  <a:tcPr/>
                </a:tc>
                <a:tc gridSpan="4" vMerge="1">
                  <a:txBody>
                    <a:bodyPr/>
                    <a:lstStyle/>
                    <a:p>
                      <a:endParaRPr lang="en-PH"/>
                    </a:p>
                  </a:txBody>
                  <a:tcPr/>
                </a:tc>
                <a:tc hMerge="1" vMerge="1">
                  <a:txBody>
                    <a:bodyPr/>
                    <a:lstStyle/>
                    <a:p>
                      <a:endParaRPr lang="en-PH"/>
                    </a:p>
                  </a:txBody>
                  <a:tcPr/>
                </a:tc>
                <a:tc hMerge="1" vMerge="1">
                  <a:txBody>
                    <a:bodyPr/>
                    <a:lstStyle/>
                    <a:p>
                      <a:endParaRPr lang="en-PH"/>
                    </a:p>
                  </a:txBody>
                  <a:tcPr/>
                </a:tc>
                <a:tc hMerge="1" vMerge="1">
                  <a:txBody>
                    <a:bodyPr/>
                    <a:lstStyle/>
                    <a:p>
                      <a:endParaRPr lang="en-PH"/>
                    </a:p>
                  </a:txBody>
                  <a:tcPr/>
                </a:tc>
              </a:tr>
            </a:tbl>
          </a:graphicData>
        </a:graphic>
      </p:graphicFrame>
      <p:sp>
        <p:nvSpPr>
          <p:cNvPr id="4" name="Rectangle 3"/>
          <p:cNvSpPr/>
          <p:nvPr/>
        </p:nvSpPr>
        <p:spPr>
          <a:xfrm>
            <a:off x="1828800" y="457200"/>
            <a:ext cx="5486400" cy="523220"/>
          </a:xfrm>
          <a:prstGeom prst="rect">
            <a:avLst/>
          </a:prstGeom>
        </p:spPr>
        <p:txBody>
          <a:bodyPr wrap="square">
            <a:spAutoFit/>
          </a:bodyPr>
          <a:lstStyle/>
          <a:p>
            <a:pPr lvl="0" algn="ctr"/>
            <a:r>
              <a:rPr lang="en-US" sz="2800" b="1" dirty="0" smtClean="0">
                <a:solidFill>
                  <a:prstClr val="black"/>
                </a:solidFill>
                <a:latin typeface="Arial"/>
                <a:ea typeface="Times New Roman"/>
              </a:rPr>
              <a:t>Risk Assessment Process</a:t>
            </a:r>
            <a:endParaRPr lang="en-US" sz="2800" b="1" dirty="0">
              <a:solidFill>
                <a:prstClr val="black"/>
              </a:solidFill>
              <a:latin typeface="Arial"/>
              <a:ea typeface="Times New Roman"/>
            </a:endParaRPr>
          </a:p>
        </p:txBody>
      </p:sp>
    </p:spTree>
    <p:extLst>
      <p:ext uri="{BB962C8B-B14F-4D97-AF65-F5344CB8AC3E}">
        <p14:creationId xmlns:p14="http://schemas.microsoft.com/office/powerpoint/2010/main" val="1165785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1"/>
            <a:ext cx="8610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0" y="304800"/>
            <a:ext cx="4572000" cy="954107"/>
          </a:xfrm>
          <a:prstGeom prst="rect">
            <a:avLst/>
          </a:prstGeom>
        </p:spPr>
        <p:txBody>
          <a:bodyPr>
            <a:spAutoFit/>
          </a:bodyPr>
          <a:lstStyle/>
          <a:p>
            <a:pPr lvl="0" algn="ctr"/>
            <a:r>
              <a:rPr lang="en-US" sz="2800" b="1" dirty="0" smtClean="0">
                <a:solidFill>
                  <a:prstClr val="black"/>
                </a:solidFill>
                <a:latin typeface="Arial"/>
                <a:ea typeface="Times New Roman"/>
              </a:rPr>
              <a:t>Integrated Physical Security Systems Matrix</a:t>
            </a:r>
            <a:endParaRPr lang="en-US" sz="2800" b="1" dirty="0">
              <a:solidFill>
                <a:prstClr val="black"/>
              </a:solidFill>
              <a:latin typeface="Arial"/>
              <a:ea typeface="Times New Roman"/>
            </a:endParaRPr>
          </a:p>
        </p:txBody>
      </p:sp>
    </p:spTree>
    <p:extLst>
      <p:ext uri="{BB962C8B-B14F-4D97-AF65-F5344CB8AC3E}">
        <p14:creationId xmlns:p14="http://schemas.microsoft.com/office/powerpoint/2010/main" val="4239080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038" y="1373187"/>
            <a:ext cx="8797925"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0200" y="172295"/>
            <a:ext cx="6698101" cy="954107"/>
          </a:xfrm>
          <a:prstGeom prst="rect">
            <a:avLst/>
          </a:prstGeom>
        </p:spPr>
        <p:txBody>
          <a:bodyPr wrap="square">
            <a:spAutoFit/>
          </a:bodyPr>
          <a:lstStyle/>
          <a:p>
            <a:pPr lvl="0" algn="ctr"/>
            <a:r>
              <a:rPr lang="en-US" sz="2800" b="1" dirty="0" smtClean="0">
                <a:solidFill>
                  <a:prstClr val="black"/>
                </a:solidFill>
                <a:latin typeface="Arial"/>
                <a:ea typeface="Times New Roman"/>
              </a:rPr>
              <a:t>Integrated Physical Security Systems Matrix for Each Hazard</a:t>
            </a:r>
            <a:endParaRPr lang="en-US" sz="2800" b="1" dirty="0">
              <a:solidFill>
                <a:prstClr val="black"/>
              </a:solidFill>
              <a:latin typeface="Arial"/>
              <a:ea typeface="Times New Roman"/>
            </a:endParaRPr>
          </a:p>
        </p:txBody>
      </p:sp>
    </p:spTree>
    <p:extLst>
      <p:ext uri="{BB962C8B-B14F-4D97-AF65-F5344CB8AC3E}">
        <p14:creationId xmlns:p14="http://schemas.microsoft.com/office/powerpoint/2010/main" val="3058043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24"/>
          <p:cNvSpPr txBox="1">
            <a:spLocks noChangeArrowheads="1"/>
          </p:cNvSpPr>
          <p:nvPr/>
        </p:nvSpPr>
        <p:spPr bwMode="auto">
          <a:xfrm>
            <a:off x="2854074" y="3505200"/>
            <a:ext cx="955926" cy="369332"/>
          </a:xfrm>
          <a:prstGeom prst="rect">
            <a:avLst/>
          </a:prstGeom>
          <a:solidFill>
            <a:srgbClr val="04138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p>
            <a:pPr>
              <a:defRPr/>
            </a:pPr>
            <a:r>
              <a:rPr lang="en-PH" dirty="0" smtClean="0">
                <a:solidFill>
                  <a:schemeClr val="bg1"/>
                </a:solidFill>
                <a:latin typeface="Arial" pitchFamily="34" charset="0"/>
                <a:cs typeface="Arial" pitchFamily="34" charset="0"/>
              </a:rPr>
              <a:t>Defend</a:t>
            </a:r>
            <a:endParaRPr lang="en-US" dirty="0">
              <a:solidFill>
                <a:schemeClr val="bg1"/>
              </a:solidFill>
              <a:latin typeface="Arial" pitchFamily="34" charset="0"/>
              <a:cs typeface="Arial" pitchFamily="34"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24" y="1240514"/>
            <a:ext cx="7776376" cy="470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275289" y="5943600"/>
            <a:ext cx="8780178" cy="769441"/>
          </a:xfrm>
          <a:prstGeom prst="rect">
            <a:avLst/>
          </a:prstGeom>
          <a:noFill/>
        </p:spPr>
        <p:txBody>
          <a:bodyPr wrap="square" rtlCol="0">
            <a:spAutoFit/>
          </a:bodyPr>
          <a:lstStyle/>
          <a:p>
            <a:pPr algn="ctr"/>
            <a:r>
              <a:rPr lang="en-US" sz="2200" b="1" dirty="0" smtClean="0">
                <a:latin typeface="+mj-lt"/>
              </a:rPr>
              <a:t>No single security device can perform and achieve all the objectives of security. It must be integrated with other systems.</a:t>
            </a:r>
          </a:p>
        </p:txBody>
      </p:sp>
      <p:sp>
        <p:nvSpPr>
          <p:cNvPr id="2" name="Rectangle 1"/>
          <p:cNvSpPr/>
          <p:nvPr/>
        </p:nvSpPr>
        <p:spPr>
          <a:xfrm>
            <a:off x="1371600" y="152400"/>
            <a:ext cx="6461234" cy="954107"/>
          </a:xfrm>
          <a:prstGeom prst="rect">
            <a:avLst/>
          </a:prstGeom>
        </p:spPr>
        <p:txBody>
          <a:bodyPr wrap="square">
            <a:spAutoFit/>
          </a:bodyPr>
          <a:lstStyle/>
          <a:p>
            <a:pPr lvl="0" algn="ctr">
              <a:defRPr/>
            </a:pPr>
            <a:r>
              <a:rPr lang="en-PH" sz="2800" b="1" dirty="0">
                <a:solidFill>
                  <a:prstClr val="black"/>
                </a:solidFill>
                <a:latin typeface="Arial" pitchFamily="34" charset="0"/>
                <a:cs typeface="Arial" pitchFamily="34" charset="0"/>
              </a:rPr>
              <a:t>Integrated Security System </a:t>
            </a:r>
          </a:p>
          <a:p>
            <a:pPr lvl="0" algn="ctr">
              <a:defRPr/>
            </a:pPr>
            <a:r>
              <a:rPr lang="en-PH" sz="2800" b="1" dirty="0">
                <a:solidFill>
                  <a:prstClr val="black"/>
                </a:solidFill>
                <a:latin typeface="Arial" pitchFamily="34" charset="0"/>
                <a:cs typeface="Arial" pitchFamily="34" charset="0"/>
              </a:rPr>
              <a:t>for Anti- Intrusion</a:t>
            </a:r>
            <a:endParaRPr lang="en-US"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625244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6104"/>
            <a:ext cx="8001000" cy="466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71600" y="152400"/>
            <a:ext cx="6461234" cy="954107"/>
          </a:xfrm>
          <a:prstGeom prst="rect">
            <a:avLst/>
          </a:prstGeom>
        </p:spPr>
        <p:txBody>
          <a:bodyPr wrap="square">
            <a:spAutoFit/>
          </a:bodyPr>
          <a:lstStyle/>
          <a:p>
            <a:pPr lvl="0" algn="ctr">
              <a:defRPr/>
            </a:pPr>
            <a:r>
              <a:rPr lang="en-PH" sz="2800" b="1" dirty="0">
                <a:solidFill>
                  <a:prstClr val="black"/>
                </a:solidFill>
                <a:latin typeface="Arial" pitchFamily="34" charset="0"/>
                <a:cs typeface="Arial" pitchFamily="34" charset="0"/>
              </a:rPr>
              <a:t>Integrated Security System </a:t>
            </a:r>
          </a:p>
          <a:p>
            <a:pPr lvl="0" algn="ctr">
              <a:defRPr/>
            </a:pPr>
            <a:r>
              <a:rPr lang="en-PH" sz="2800" b="1" dirty="0">
                <a:solidFill>
                  <a:prstClr val="black"/>
                </a:solidFill>
                <a:latin typeface="Arial" pitchFamily="34" charset="0"/>
                <a:cs typeface="Arial" pitchFamily="34" charset="0"/>
              </a:rPr>
              <a:t>for Anti- </a:t>
            </a:r>
            <a:r>
              <a:rPr lang="en-PH" sz="2800" b="1" dirty="0" smtClean="0">
                <a:solidFill>
                  <a:prstClr val="black"/>
                </a:solidFill>
                <a:latin typeface="Arial" pitchFamily="34" charset="0"/>
                <a:cs typeface="Arial" pitchFamily="34" charset="0"/>
              </a:rPr>
              <a:t>Terrorism</a:t>
            </a:r>
            <a:endParaRPr lang="en-US" sz="2800" b="1" dirty="0">
              <a:solidFill>
                <a:prstClr val="black"/>
              </a:solidFill>
              <a:latin typeface="Arial" pitchFamily="34" charset="0"/>
              <a:cs typeface="Arial" pitchFamily="34" charset="0"/>
            </a:endParaRPr>
          </a:p>
        </p:txBody>
      </p:sp>
      <p:sp>
        <p:nvSpPr>
          <p:cNvPr id="6" name="TextBox 5"/>
          <p:cNvSpPr txBox="1"/>
          <p:nvPr/>
        </p:nvSpPr>
        <p:spPr>
          <a:xfrm>
            <a:off x="275289" y="5943600"/>
            <a:ext cx="8780178" cy="769441"/>
          </a:xfrm>
          <a:prstGeom prst="rect">
            <a:avLst/>
          </a:prstGeom>
          <a:noFill/>
        </p:spPr>
        <p:txBody>
          <a:bodyPr wrap="square" rtlCol="0">
            <a:spAutoFit/>
          </a:bodyPr>
          <a:lstStyle/>
          <a:p>
            <a:pPr algn="ctr"/>
            <a:r>
              <a:rPr lang="en-US" sz="2200" b="1" dirty="0" smtClean="0">
                <a:latin typeface="+mj-lt"/>
              </a:rPr>
              <a:t>No single security device can perform and achieve all the objectives of security. It must be integrated with other systems.</a:t>
            </a:r>
          </a:p>
        </p:txBody>
      </p:sp>
    </p:spTree>
    <p:extLst>
      <p:ext uri="{BB962C8B-B14F-4D97-AF65-F5344CB8AC3E}">
        <p14:creationId xmlns:p14="http://schemas.microsoft.com/office/powerpoint/2010/main" val="938947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8043" y="609600"/>
            <a:ext cx="2141933" cy="523220"/>
          </a:xfrm>
          <a:prstGeom prst="rect">
            <a:avLst/>
          </a:prstGeom>
        </p:spPr>
        <p:txBody>
          <a:bodyPr wrap="none">
            <a:spAutoFit/>
          </a:bodyPr>
          <a:lstStyle/>
          <a:p>
            <a:pPr lvl="0" algn="ctr">
              <a:defRPr/>
            </a:pPr>
            <a:r>
              <a:rPr lang="en-US" sz="2800" b="1" dirty="0" smtClean="0">
                <a:solidFill>
                  <a:prstClr val="black"/>
                </a:solidFill>
                <a:latin typeface="Arial" pitchFamily="34" charset="0"/>
                <a:cs typeface="Arial" pitchFamily="34" charset="0"/>
              </a:rPr>
              <a:t>Conclusion</a:t>
            </a:r>
            <a:endParaRPr lang="en-US" sz="2800" b="1" dirty="0">
              <a:solidFill>
                <a:prstClr val="black"/>
              </a:solidFill>
              <a:latin typeface="Arial" pitchFamily="34" charset="0"/>
              <a:cs typeface="Arial" pitchFamily="34" charset="0"/>
            </a:endParaRPr>
          </a:p>
        </p:txBody>
      </p:sp>
      <p:sp>
        <p:nvSpPr>
          <p:cNvPr id="5" name="Rectangle 4"/>
          <p:cNvSpPr/>
          <p:nvPr/>
        </p:nvSpPr>
        <p:spPr>
          <a:xfrm>
            <a:off x="589681" y="1371600"/>
            <a:ext cx="8153400" cy="4893647"/>
          </a:xfrm>
          <a:prstGeom prst="rect">
            <a:avLst/>
          </a:prstGeom>
        </p:spPr>
        <p:txBody>
          <a:bodyPr wrap="square">
            <a:spAutoFit/>
          </a:bodyPr>
          <a:lstStyle/>
          <a:p>
            <a:pPr lvl="0">
              <a:defRPr/>
            </a:pPr>
            <a:endParaRPr lang="en-US" sz="2400" b="1" dirty="0">
              <a:solidFill>
                <a:prstClr val="black"/>
              </a:solidFill>
              <a:latin typeface="Arial" pitchFamily="34" charset="0"/>
              <a:cs typeface="Arial" pitchFamily="34" charset="0"/>
            </a:endParaRPr>
          </a:p>
          <a:p>
            <a:pPr lvl="0">
              <a:defRPr/>
            </a:pPr>
            <a:r>
              <a:rPr lang="en-US" sz="2400" b="1" dirty="0">
                <a:solidFill>
                  <a:prstClr val="black"/>
                </a:solidFill>
                <a:latin typeface="Arial" pitchFamily="34" charset="0"/>
                <a:cs typeface="Arial" pitchFamily="34" charset="0"/>
              </a:rPr>
              <a:t>If the Security Principle of “Weakest Link” were to be applied on the Philippine Context of Security Education we don’t have security at all.</a:t>
            </a:r>
          </a:p>
          <a:p>
            <a:pPr lvl="0">
              <a:defRPr/>
            </a:pPr>
            <a:endParaRPr lang="en-US" sz="2400" b="1" dirty="0">
              <a:solidFill>
                <a:prstClr val="black"/>
              </a:solidFill>
              <a:latin typeface="Arial" pitchFamily="34" charset="0"/>
              <a:cs typeface="Arial" pitchFamily="34" charset="0"/>
            </a:endParaRPr>
          </a:p>
          <a:p>
            <a:pPr lvl="0">
              <a:defRPr/>
            </a:pPr>
            <a:r>
              <a:rPr lang="en-US" sz="2400" b="1" dirty="0">
                <a:solidFill>
                  <a:prstClr val="black"/>
                </a:solidFill>
                <a:latin typeface="Arial" pitchFamily="34" charset="0"/>
                <a:cs typeface="Arial" pitchFamily="34" charset="0"/>
              </a:rPr>
              <a:t>The Security Principle states that” Security is good only as its weakest Link.</a:t>
            </a:r>
          </a:p>
          <a:p>
            <a:pPr lvl="0">
              <a:defRPr/>
            </a:pPr>
            <a:r>
              <a:rPr lang="en-US" sz="2400" b="1" dirty="0">
                <a:solidFill>
                  <a:prstClr val="black"/>
                </a:solidFill>
                <a:latin typeface="Arial" pitchFamily="34" charset="0"/>
                <a:cs typeface="Arial" pitchFamily="34" charset="0"/>
              </a:rPr>
              <a:t> </a:t>
            </a:r>
          </a:p>
          <a:p>
            <a:pPr lvl="0">
              <a:defRPr/>
            </a:pPr>
            <a:r>
              <a:rPr lang="en-US" sz="2400" b="1" dirty="0">
                <a:solidFill>
                  <a:prstClr val="black"/>
                </a:solidFill>
                <a:latin typeface="Arial" pitchFamily="34" charset="0"/>
                <a:cs typeface="Arial" pitchFamily="34" charset="0"/>
              </a:rPr>
              <a:t>The absence of learning on the other aspects of security  is upon which ones knowledge of security is </a:t>
            </a:r>
            <a:r>
              <a:rPr lang="en-US" sz="2400" b="1" dirty="0" smtClean="0">
                <a:solidFill>
                  <a:prstClr val="black"/>
                </a:solidFill>
                <a:latin typeface="Arial" pitchFamily="34" charset="0"/>
                <a:cs typeface="Arial" pitchFamily="34" charset="0"/>
              </a:rPr>
              <a:t>measured. </a:t>
            </a:r>
          </a:p>
          <a:p>
            <a:pPr lvl="0">
              <a:defRPr/>
            </a:pPr>
            <a:endParaRPr lang="en-US" sz="2400" b="1" dirty="0">
              <a:solidFill>
                <a:prstClr val="black"/>
              </a:solidFill>
              <a:latin typeface="Arial" pitchFamily="34" charset="0"/>
              <a:cs typeface="Arial" pitchFamily="34" charset="0"/>
            </a:endParaRPr>
          </a:p>
          <a:p>
            <a:pPr lvl="0">
              <a:defRPr/>
            </a:pPr>
            <a:r>
              <a:rPr lang="en-US" sz="2400" b="1" dirty="0" smtClean="0">
                <a:solidFill>
                  <a:srgbClr val="FF0000"/>
                </a:solidFill>
                <a:latin typeface="Arial" pitchFamily="34" charset="0"/>
                <a:cs typeface="Arial" pitchFamily="34" charset="0"/>
              </a:rPr>
              <a:t>It is not everything that was </a:t>
            </a:r>
            <a:r>
              <a:rPr lang="en-US" sz="2400" b="1" dirty="0" smtClean="0">
                <a:solidFill>
                  <a:srgbClr val="FF0000"/>
                </a:solidFill>
                <a:latin typeface="Arial" pitchFamily="34" charset="0"/>
                <a:cs typeface="Arial" pitchFamily="34" charset="0"/>
              </a:rPr>
              <a:t>learned from the military.</a:t>
            </a:r>
            <a:endParaRPr lang="en-US" sz="24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052617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057400"/>
            <a:ext cx="7924800" cy="3354765"/>
          </a:xfrm>
          <a:prstGeom prst="rect">
            <a:avLst/>
          </a:prstGeom>
        </p:spPr>
        <p:txBody>
          <a:bodyPr wrap="square">
            <a:spAutoFit/>
          </a:bodyPr>
          <a:lstStyle/>
          <a:p>
            <a:pPr marL="457200" lvl="0" algn="just">
              <a:spcBef>
                <a:spcPts val="600"/>
              </a:spcBef>
              <a:spcAft>
                <a:spcPts val="600"/>
              </a:spcAft>
            </a:pPr>
            <a:r>
              <a:rPr lang="en-US" sz="2400" b="1" dirty="0">
                <a:solidFill>
                  <a:prstClr val="black"/>
                </a:solidFill>
                <a:latin typeface="Arial" charset="0"/>
              </a:rPr>
              <a:t>The Practice of Security requires </a:t>
            </a:r>
            <a:r>
              <a:rPr lang="en-US" sz="2400" b="1" dirty="0" smtClean="0">
                <a:solidFill>
                  <a:prstClr val="black"/>
                </a:solidFill>
                <a:latin typeface="Arial" charset="0"/>
              </a:rPr>
              <a:t>self-imposed </a:t>
            </a:r>
            <a:r>
              <a:rPr lang="en-US" sz="2400" b="1" dirty="0">
                <a:solidFill>
                  <a:prstClr val="black"/>
                </a:solidFill>
                <a:latin typeface="Arial" charset="0"/>
              </a:rPr>
              <a:t>regulation, discipline, resolve and dedication as there are no instituted rules for its practice.</a:t>
            </a:r>
          </a:p>
          <a:p>
            <a:pPr marL="457200" lvl="0" algn="just">
              <a:spcBef>
                <a:spcPts val="600"/>
              </a:spcBef>
              <a:spcAft>
                <a:spcPts val="600"/>
              </a:spcAft>
            </a:pPr>
            <a:endParaRPr lang="en-US" sz="2400" b="1" dirty="0">
              <a:solidFill>
                <a:prstClr val="black"/>
              </a:solidFill>
              <a:latin typeface="Arial" charset="0"/>
            </a:endParaRPr>
          </a:p>
          <a:p>
            <a:pPr marL="457200" lvl="0" algn="just">
              <a:spcBef>
                <a:spcPts val="600"/>
              </a:spcBef>
              <a:spcAft>
                <a:spcPts val="600"/>
              </a:spcAft>
            </a:pPr>
            <a:r>
              <a:rPr lang="en-US" sz="2400" b="1" dirty="0">
                <a:solidFill>
                  <a:prstClr val="black"/>
                </a:solidFill>
                <a:latin typeface="Arial" charset="0"/>
              </a:rPr>
              <a:t>It is a </a:t>
            </a:r>
            <a:r>
              <a:rPr lang="en-US" sz="2400" b="1" dirty="0" smtClean="0">
                <a:solidFill>
                  <a:prstClr val="black"/>
                </a:solidFill>
                <a:latin typeface="Arial" charset="0"/>
              </a:rPr>
              <a:t>continues </a:t>
            </a:r>
            <a:r>
              <a:rPr lang="en-US" sz="2400" b="1" dirty="0">
                <a:solidFill>
                  <a:prstClr val="black"/>
                </a:solidFill>
                <a:latin typeface="Arial" charset="0"/>
              </a:rPr>
              <a:t>climb uphill with obstacles set by those with the </a:t>
            </a:r>
            <a:r>
              <a:rPr lang="en-US" sz="2400" b="1" dirty="0" smtClean="0">
                <a:solidFill>
                  <a:prstClr val="black"/>
                </a:solidFill>
                <a:latin typeface="Arial" charset="0"/>
              </a:rPr>
              <a:t>mindset </a:t>
            </a:r>
            <a:r>
              <a:rPr lang="en-US" sz="2400" b="1" dirty="0">
                <a:solidFill>
                  <a:prstClr val="black"/>
                </a:solidFill>
                <a:latin typeface="Arial" charset="0"/>
              </a:rPr>
              <a:t>of the old security convention where show and use of force and fortification is the norm.</a:t>
            </a:r>
          </a:p>
        </p:txBody>
      </p:sp>
      <p:sp>
        <p:nvSpPr>
          <p:cNvPr id="5" name="Rectangle 4"/>
          <p:cNvSpPr/>
          <p:nvPr/>
        </p:nvSpPr>
        <p:spPr>
          <a:xfrm>
            <a:off x="3685321" y="604345"/>
            <a:ext cx="1620957" cy="523220"/>
          </a:xfrm>
          <a:prstGeom prst="rect">
            <a:avLst/>
          </a:prstGeom>
        </p:spPr>
        <p:txBody>
          <a:bodyPr wrap="none">
            <a:spAutoFit/>
          </a:bodyPr>
          <a:lstStyle/>
          <a:p>
            <a:pPr lvl="0" algn="ctr">
              <a:defRPr/>
            </a:pPr>
            <a:r>
              <a:rPr lang="en-US" sz="2800" b="1" dirty="0" smtClean="0">
                <a:solidFill>
                  <a:prstClr val="black"/>
                </a:solidFill>
                <a:latin typeface="Arial" pitchFamily="34" charset="0"/>
                <a:cs typeface="Arial" pitchFamily="34" charset="0"/>
              </a:rPr>
              <a:t>Solution</a:t>
            </a:r>
            <a:endParaRPr lang="en-US"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97509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057400"/>
            <a:ext cx="7086600" cy="2616101"/>
          </a:xfrm>
          <a:prstGeom prst="rect">
            <a:avLst/>
          </a:prstGeom>
        </p:spPr>
        <p:txBody>
          <a:bodyPr wrap="square">
            <a:spAutoFit/>
          </a:bodyPr>
          <a:lstStyle/>
          <a:p>
            <a:pPr marL="457200" lvl="0" algn="just">
              <a:spcBef>
                <a:spcPts val="600"/>
              </a:spcBef>
              <a:spcAft>
                <a:spcPts val="600"/>
              </a:spcAft>
            </a:pPr>
            <a:r>
              <a:rPr lang="en-US" sz="2400" b="1" dirty="0">
                <a:solidFill>
                  <a:prstClr val="black"/>
                </a:solidFill>
                <a:latin typeface="Arial" charset="0"/>
              </a:rPr>
              <a:t>A Security </a:t>
            </a:r>
            <a:r>
              <a:rPr lang="en-US" sz="2400" b="1" dirty="0" smtClean="0">
                <a:solidFill>
                  <a:prstClr val="black"/>
                </a:solidFill>
                <a:latin typeface="Arial" charset="0"/>
              </a:rPr>
              <a:t>Professional </a:t>
            </a:r>
            <a:r>
              <a:rPr lang="en-US" sz="2400" b="1" dirty="0">
                <a:solidFill>
                  <a:prstClr val="black"/>
                </a:solidFill>
                <a:latin typeface="Arial" charset="0"/>
              </a:rPr>
              <a:t>has to rely on his own resources and </a:t>
            </a:r>
            <a:r>
              <a:rPr lang="en-US" sz="2400" b="1" dirty="0" smtClean="0">
                <a:solidFill>
                  <a:prstClr val="black"/>
                </a:solidFill>
                <a:latin typeface="Arial" charset="0"/>
              </a:rPr>
              <a:t>learned discernment  and judgment</a:t>
            </a:r>
            <a:r>
              <a:rPr lang="en-US" sz="2400" b="1" dirty="0">
                <a:solidFill>
                  <a:prstClr val="black"/>
                </a:solidFill>
                <a:latin typeface="Arial" charset="0"/>
              </a:rPr>
              <a:t>.</a:t>
            </a:r>
          </a:p>
          <a:p>
            <a:pPr marL="457200" lvl="0" algn="just">
              <a:spcBef>
                <a:spcPts val="600"/>
              </a:spcBef>
              <a:spcAft>
                <a:spcPts val="600"/>
              </a:spcAft>
            </a:pPr>
            <a:r>
              <a:rPr lang="en-US" sz="2400" b="1" dirty="0">
                <a:solidFill>
                  <a:prstClr val="black"/>
                </a:solidFill>
                <a:latin typeface="Arial" charset="0"/>
              </a:rPr>
              <a:t>Security has impact on every aspect of  human life and to the </a:t>
            </a:r>
            <a:r>
              <a:rPr lang="en-US" sz="2400" b="1" dirty="0" smtClean="0">
                <a:solidFill>
                  <a:prstClr val="black"/>
                </a:solidFill>
                <a:latin typeface="Arial" charset="0"/>
              </a:rPr>
              <a:t>society </a:t>
            </a:r>
            <a:r>
              <a:rPr lang="en-US" sz="2400" b="1" dirty="0">
                <a:solidFill>
                  <a:prstClr val="black"/>
                </a:solidFill>
                <a:latin typeface="Arial" charset="0"/>
              </a:rPr>
              <a:t>he belongs.</a:t>
            </a:r>
          </a:p>
          <a:p>
            <a:pPr marL="457200" lvl="0" algn="just">
              <a:spcBef>
                <a:spcPts val="600"/>
              </a:spcBef>
              <a:spcAft>
                <a:spcPts val="600"/>
              </a:spcAft>
            </a:pPr>
            <a:endParaRPr lang="en-US" sz="2400" b="1" dirty="0">
              <a:solidFill>
                <a:prstClr val="black"/>
              </a:solidFill>
              <a:latin typeface="Arial" charset="0"/>
            </a:endParaRPr>
          </a:p>
        </p:txBody>
      </p:sp>
      <p:sp>
        <p:nvSpPr>
          <p:cNvPr id="5" name="Rectangle 4"/>
          <p:cNvSpPr/>
          <p:nvPr/>
        </p:nvSpPr>
        <p:spPr>
          <a:xfrm>
            <a:off x="3775974" y="662152"/>
            <a:ext cx="1620957" cy="523220"/>
          </a:xfrm>
          <a:prstGeom prst="rect">
            <a:avLst/>
          </a:prstGeom>
        </p:spPr>
        <p:txBody>
          <a:bodyPr wrap="none">
            <a:spAutoFit/>
          </a:bodyPr>
          <a:lstStyle/>
          <a:p>
            <a:pPr lvl="0" algn="ctr">
              <a:defRPr/>
            </a:pPr>
            <a:r>
              <a:rPr lang="en-US" sz="2800" b="1" dirty="0">
                <a:solidFill>
                  <a:prstClr val="black"/>
                </a:solidFill>
                <a:latin typeface="Arial" pitchFamily="34" charset="0"/>
                <a:cs typeface="Arial" pitchFamily="34" charset="0"/>
              </a:rPr>
              <a:t>Solution</a:t>
            </a:r>
          </a:p>
        </p:txBody>
      </p:sp>
    </p:spTree>
    <p:extLst>
      <p:ext uri="{BB962C8B-B14F-4D97-AF65-F5344CB8AC3E}">
        <p14:creationId xmlns:p14="http://schemas.microsoft.com/office/powerpoint/2010/main" val="3967166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4498048"/>
            <a:ext cx="8991600" cy="1785104"/>
          </a:xfrm>
          <a:prstGeom prst="rect">
            <a:avLst/>
          </a:prstGeom>
        </p:spPr>
        <p:txBody>
          <a:bodyPr wrap="square">
            <a:spAutoFit/>
          </a:bodyPr>
          <a:lstStyle/>
          <a:p>
            <a:pPr lvl="0" algn="ctr"/>
            <a:r>
              <a:rPr lang="en-US" sz="2200" b="1" dirty="0">
                <a:solidFill>
                  <a:prstClr val="black"/>
                </a:solidFill>
                <a:latin typeface="Arial"/>
              </a:rPr>
              <a:t>The STONEWALL SECURITY MODEL</a:t>
            </a:r>
          </a:p>
          <a:p>
            <a:pPr lvl="0" algn="ctr"/>
            <a:r>
              <a:rPr lang="en-US" sz="2200" b="1" dirty="0">
                <a:solidFill>
                  <a:prstClr val="black"/>
                </a:solidFill>
                <a:latin typeface="Arial"/>
              </a:rPr>
              <a:t>A universal tool for the application of all the Principles of Security. It illustrates the relationships of the different Aspects of Security and their respective Elements and  of the  Functional Cycle of Security. It can be applied to all types of organizations</a:t>
            </a: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893" y="914400"/>
            <a:ext cx="3795373" cy="35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42279" y="255206"/>
            <a:ext cx="5562600" cy="523220"/>
          </a:xfrm>
          <a:prstGeom prst="rect">
            <a:avLst/>
          </a:prstGeom>
        </p:spPr>
        <p:txBody>
          <a:bodyPr wrap="square">
            <a:spAutoFit/>
          </a:bodyPr>
          <a:lstStyle/>
          <a:p>
            <a:pPr lvl="0" algn="ctr">
              <a:defRPr/>
            </a:pPr>
            <a:r>
              <a:rPr lang="en-US" sz="2800" b="1" dirty="0" smtClean="0">
                <a:solidFill>
                  <a:prstClr val="black"/>
                </a:solidFill>
                <a:latin typeface="Arial" pitchFamily="34" charset="0"/>
                <a:cs typeface="Arial" pitchFamily="34" charset="0"/>
              </a:rPr>
              <a:t>The Missing Link in Security</a:t>
            </a:r>
            <a:endParaRPr lang="en-US" sz="28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22754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62303"/>
            <a:ext cx="8153400" cy="4154984"/>
          </a:xfrm>
          <a:prstGeom prst="rect">
            <a:avLst/>
          </a:prstGeom>
        </p:spPr>
        <p:txBody>
          <a:bodyPr wrap="square">
            <a:spAutoFit/>
          </a:bodyPr>
          <a:lstStyle/>
          <a:p>
            <a:pPr algn="ctr">
              <a:spcAft>
                <a:spcPts val="0"/>
              </a:spcAft>
            </a:pPr>
            <a:r>
              <a:rPr lang="en-US" sz="2800" b="1" dirty="0" smtClean="0">
                <a:solidFill>
                  <a:srgbClr val="000000"/>
                </a:solidFill>
                <a:latin typeface="Arial"/>
                <a:ea typeface="Times New Roman"/>
              </a:rPr>
              <a:t>DESIRED OUTCOME</a:t>
            </a:r>
          </a:p>
          <a:p>
            <a:pPr algn="ctr">
              <a:spcAft>
                <a:spcPts val="0"/>
              </a:spcAft>
            </a:pPr>
            <a:endParaRPr lang="en-US" sz="2800" b="1" dirty="0" smtClean="0">
              <a:solidFill>
                <a:srgbClr val="000000"/>
              </a:solidFill>
              <a:latin typeface="Arial"/>
              <a:ea typeface="Times New Roman"/>
            </a:endParaRPr>
          </a:p>
          <a:p>
            <a:pPr algn="ctr">
              <a:spcAft>
                <a:spcPts val="0"/>
              </a:spcAft>
            </a:pPr>
            <a:endParaRPr lang="en-US" sz="2800" b="1" dirty="0" smtClean="0">
              <a:solidFill>
                <a:srgbClr val="000000"/>
              </a:solidFill>
              <a:latin typeface="Arial"/>
              <a:ea typeface="Times New Roman"/>
            </a:endParaRPr>
          </a:p>
          <a:p>
            <a:pPr marL="803275" lvl="0" indent="-457200" algn="just">
              <a:buAutoNum type="arabicPeriod"/>
            </a:pPr>
            <a:endParaRPr lang="en-US" sz="1200" b="1" dirty="0">
              <a:solidFill>
                <a:srgbClr val="000000"/>
              </a:solidFill>
              <a:latin typeface="Arial"/>
              <a:ea typeface="Times New Roman"/>
            </a:endParaRPr>
          </a:p>
          <a:p>
            <a:pPr marL="803275" lvl="0" indent="-457200" algn="just">
              <a:buFont typeface="+mj-lt"/>
              <a:buAutoNum type="arabicPeriod" startAt="3"/>
            </a:pPr>
            <a:r>
              <a:rPr lang="en-US" sz="2400" b="1" dirty="0">
                <a:solidFill>
                  <a:srgbClr val="000000"/>
                </a:solidFill>
                <a:latin typeface="Arial"/>
                <a:ea typeface="Times New Roman"/>
              </a:rPr>
              <a:t>Knowledge of  </a:t>
            </a:r>
            <a:r>
              <a:rPr lang="en-US" sz="2400" b="1" dirty="0" smtClean="0">
                <a:solidFill>
                  <a:srgbClr val="000000"/>
                </a:solidFill>
                <a:latin typeface="Arial"/>
                <a:ea typeface="Times New Roman"/>
              </a:rPr>
              <a:t>the Private  </a:t>
            </a:r>
            <a:r>
              <a:rPr lang="en-US" sz="2400" b="1" dirty="0">
                <a:solidFill>
                  <a:srgbClr val="000000"/>
                </a:solidFill>
                <a:latin typeface="Arial"/>
                <a:ea typeface="Times New Roman"/>
              </a:rPr>
              <a:t>Security Industry Sectors, their respective opportunities, threats and their resource and competency </a:t>
            </a:r>
            <a:r>
              <a:rPr lang="en-US" sz="2400" b="1" dirty="0" smtClean="0">
                <a:solidFill>
                  <a:srgbClr val="000000"/>
                </a:solidFill>
                <a:latin typeface="Arial"/>
                <a:ea typeface="Times New Roman"/>
              </a:rPr>
              <a:t>requirements</a:t>
            </a:r>
          </a:p>
          <a:p>
            <a:pPr marL="803275" lvl="0" indent="-457200" algn="just">
              <a:buFont typeface="+mj-lt"/>
              <a:buAutoNum type="arabicPeriod" startAt="3"/>
            </a:pPr>
            <a:endParaRPr lang="en-US" sz="2400" b="1" dirty="0">
              <a:solidFill>
                <a:srgbClr val="000000"/>
              </a:solidFill>
              <a:latin typeface="Arial"/>
              <a:ea typeface="Times New Roman"/>
            </a:endParaRPr>
          </a:p>
          <a:p>
            <a:pPr marL="803275" lvl="0" indent="-457200" algn="just">
              <a:buFont typeface="+mj-lt"/>
              <a:buAutoNum type="arabicPeriod" startAt="3"/>
            </a:pPr>
            <a:r>
              <a:rPr lang="en-US" sz="2400" b="1" dirty="0" smtClean="0">
                <a:solidFill>
                  <a:srgbClr val="000000"/>
                </a:solidFill>
                <a:latin typeface="Arial"/>
                <a:ea typeface="Times New Roman"/>
              </a:rPr>
              <a:t>Knowledge of the essential requirements for, competencies and licenses to practice the Security Profession.</a:t>
            </a:r>
          </a:p>
        </p:txBody>
      </p:sp>
    </p:spTree>
    <p:extLst>
      <p:ext uri="{BB962C8B-B14F-4D97-AF65-F5344CB8AC3E}">
        <p14:creationId xmlns:p14="http://schemas.microsoft.com/office/powerpoint/2010/main" val="2470414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4600" y="457200"/>
            <a:ext cx="4572000" cy="954107"/>
          </a:xfrm>
          <a:prstGeom prst="rect">
            <a:avLst/>
          </a:prstGeom>
        </p:spPr>
        <p:txBody>
          <a:bodyPr>
            <a:spAutoFit/>
          </a:bodyPr>
          <a:lstStyle/>
          <a:p>
            <a:pPr lvl="0" algn="ctr"/>
            <a:r>
              <a:rPr lang="en-US" sz="2800" b="1" dirty="0" smtClean="0">
                <a:solidFill>
                  <a:prstClr val="black"/>
                </a:solidFill>
                <a:latin typeface="Arial"/>
              </a:rPr>
              <a:t>ABC’s </a:t>
            </a:r>
            <a:r>
              <a:rPr lang="en-US" sz="2800" b="1" dirty="0">
                <a:solidFill>
                  <a:prstClr val="black"/>
                </a:solidFill>
                <a:latin typeface="Arial"/>
              </a:rPr>
              <a:t>of  </a:t>
            </a:r>
            <a:r>
              <a:rPr lang="en-US" sz="2800" b="1" dirty="0" smtClean="0">
                <a:solidFill>
                  <a:prstClr val="black"/>
                </a:solidFill>
                <a:latin typeface="Arial"/>
              </a:rPr>
              <a:t>Success in </a:t>
            </a:r>
            <a:r>
              <a:rPr lang="en-US" sz="2800" b="1" dirty="0">
                <a:solidFill>
                  <a:prstClr val="black"/>
                </a:solidFill>
                <a:latin typeface="Arial"/>
              </a:rPr>
              <a:t> </a:t>
            </a:r>
            <a:r>
              <a:rPr lang="en-US" sz="2800" b="1" dirty="0" smtClean="0">
                <a:solidFill>
                  <a:prstClr val="black"/>
                </a:solidFill>
                <a:latin typeface="Arial"/>
              </a:rPr>
              <a:t>the </a:t>
            </a:r>
          </a:p>
          <a:p>
            <a:pPr lvl="0" algn="ctr"/>
            <a:r>
              <a:rPr lang="en-US" sz="2800" b="1" dirty="0" smtClean="0">
                <a:solidFill>
                  <a:prstClr val="black"/>
                </a:solidFill>
                <a:latin typeface="Arial"/>
              </a:rPr>
              <a:t> Security Profession</a:t>
            </a:r>
            <a:endParaRPr lang="en-US" sz="2800" b="1" dirty="0">
              <a:solidFill>
                <a:prstClr val="black"/>
              </a:solidFill>
              <a:latin typeface="Arial"/>
            </a:endParaRPr>
          </a:p>
        </p:txBody>
      </p:sp>
      <p:sp>
        <p:nvSpPr>
          <p:cNvPr id="5" name="Rectangle 4"/>
          <p:cNvSpPr/>
          <p:nvPr/>
        </p:nvSpPr>
        <p:spPr>
          <a:xfrm>
            <a:off x="457200" y="1752600"/>
            <a:ext cx="8458200" cy="4647426"/>
          </a:xfrm>
          <a:prstGeom prst="rect">
            <a:avLst/>
          </a:prstGeom>
        </p:spPr>
        <p:txBody>
          <a:bodyPr wrap="square">
            <a:spAutoFit/>
          </a:bodyPr>
          <a:lstStyle/>
          <a:p>
            <a:pPr marL="800100" lvl="0" indent="-400050">
              <a:spcAft>
                <a:spcPts val="1200"/>
              </a:spcAft>
            </a:pPr>
            <a:r>
              <a:rPr lang="en-US" sz="2400" b="1" dirty="0">
                <a:solidFill>
                  <a:prstClr val="black"/>
                </a:solidFill>
                <a:latin typeface="Arial" charset="0"/>
              </a:rPr>
              <a:t>A </a:t>
            </a:r>
            <a:r>
              <a:rPr lang="en-US" sz="2400" b="1" dirty="0" smtClean="0">
                <a:solidFill>
                  <a:prstClr val="black"/>
                </a:solidFill>
                <a:latin typeface="Arial" charset="0"/>
              </a:rPr>
              <a:t>- </a:t>
            </a:r>
            <a:r>
              <a:rPr lang="en-US" sz="2400" b="1" dirty="0">
                <a:solidFill>
                  <a:prstClr val="black"/>
                </a:solidFill>
                <a:latin typeface="Arial" charset="0"/>
              </a:rPr>
              <a:t>Acquire mastery of the </a:t>
            </a:r>
            <a:r>
              <a:rPr lang="en-US" sz="2400" b="1" dirty="0" smtClean="0">
                <a:solidFill>
                  <a:prstClr val="black"/>
                </a:solidFill>
                <a:latin typeface="Arial" charset="0"/>
              </a:rPr>
              <a:t>Security Fundamentals</a:t>
            </a:r>
            <a:endParaRPr lang="en-US" sz="2400" b="1" dirty="0">
              <a:solidFill>
                <a:prstClr val="black"/>
              </a:solidFill>
              <a:latin typeface="Arial" charset="0"/>
            </a:endParaRPr>
          </a:p>
          <a:p>
            <a:pPr marL="800100" lvl="0" indent="-400050">
              <a:spcAft>
                <a:spcPts val="1200"/>
              </a:spcAft>
            </a:pPr>
            <a:r>
              <a:rPr lang="en-US" sz="2400" b="1" dirty="0">
                <a:solidFill>
                  <a:prstClr val="black"/>
                </a:solidFill>
                <a:latin typeface="Arial" charset="0"/>
              </a:rPr>
              <a:t>B </a:t>
            </a:r>
            <a:r>
              <a:rPr lang="en-US" sz="2400" b="1" dirty="0" smtClean="0">
                <a:solidFill>
                  <a:prstClr val="black"/>
                </a:solidFill>
                <a:latin typeface="Arial" charset="0"/>
              </a:rPr>
              <a:t>- </a:t>
            </a:r>
            <a:r>
              <a:rPr lang="en-US" sz="2400" b="1" dirty="0">
                <a:solidFill>
                  <a:prstClr val="black"/>
                </a:solidFill>
                <a:latin typeface="Arial" charset="0"/>
              </a:rPr>
              <a:t>Build your stock knowledge </a:t>
            </a:r>
            <a:r>
              <a:rPr lang="en-US" sz="2400" b="1" dirty="0" smtClean="0">
                <a:solidFill>
                  <a:prstClr val="black"/>
                </a:solidFill>
                <a:latin typeface="Arial" charset="0"/>
              </a:rPr>
              <a:t>and network</a:t>
            </a:r>
            <a:endParaRPr lang="en-US" sz="2400" b="1" dirty="0">
              <a:solidFill>
                <a:prstClr val="black"/>
              </a:solidFill>
              <a:latin typeface="Arial" charset="0"/>
            </a:endParaRPr>
          </a:p>
          <a:p>
            <a:pPr marL="800100" lvl="0" indent="-400050">
              <a:spcAft>
                <a:spcPts val="1200"/>
              </a:spcAft>
            </a:pPr>
            <a:r>
              <a:rPr lang="en-US" sz="2400" b="1" dirty="0">
                <a:solidFill>
                  <a:prstClr val="black"/>
                </a:solidFill>
                <a:latin typeface="Arial" charset="0"/>
              </a:rPr>
              <a:t>C -</a:t>
            </a:r>
            <a:r>
              <a:rPr lang="en-US" sz="2400" b="1" dirty="0" smtClean="0">
                <a:solidFill>
                  <a:prstClr val="black"/>
                </a:solidFill>
                <a:latin typeface="Arial" charset="0"/>
              </a:rPr>
              <a:t> </a:t>
            </a:r>
            <a:r>
              <a:rPr lang="en-US" sz="2400" b="1" dirty="0">
                <a:solidFill>
                  <a:prstClr val="black"/>
                </a:solidFill>
                <a:latin typeface="Arial" charset="0"/>
              </a:rPr>
              <a:t>Challenge the status quo with </a:t>
            </a:r>
            <a:r>
              <a:rPr lang="en-US" sz="2400" b="1" dirty="0" smtClean="0">
                <a:solidFill>
                  <a:prstClr val="black"/>
                </a:solidFill>
                <a:latin typeface="Arial" charset="0"/>
              </a:rPr>
              <a:t>Creativity &amp; Candor</a:t>
            </a:r>
            <a:endParaRPr lang="en-US" sz="2400" b="1" dirty="0">
              <a:solidFill>
                <a:prstClr val="black"/>
              </a:solidFill>
              <a:latin typeface="Arial" charset="0"/>
            </a:endParaRPr>
          </a:p>
          <a:p>
            <a:pPr marL="800100" lvl="0" indent="-400050">
              <a:spcAft>
                <a:spcPts val="1200"/>
              </a:spcAft>
            </a:pPr>
            <a:r>
              <a:rPr lang="en-US" sz="2400" b="1" dirty="0">
                <a:solidFill>
                  <a:prstClr val="black"/>
                </a:solidFill>
                <a:latin typeface="Arial" charset="0"/>
              </a:rPr>
              <a:t>D </a:t>
            </a:r>
            <a:r>
              <a:rPr lang="en-US" sz="2400" b="1" dirty="0" smtClean="0">
                <a:solidFill>
                  <a:prstClr val="black"/>
                </a:solidFill>
                <a:latin typeface="Arial" charset="0"/>
              </a:rPr>
              <a:t>– Dedication and Self-Discipline</a:t>
            </a:r>
            <a:endParaRPr lang="en-US" sz="2400" b="1" dirty="0">
              <a:solidFill>
                <a:prstClr val="black"/>
              </a:solidFill>
              <a:latin typeface="Arial" charset="0"/>
            </a:endParaRPr>
          </a:p>
          <a:p>
            <a:pPr marL="800100" lvl="0" indent="-400050">
              <a:spcAft>
                <a:spcPts val="1200"/>
              </a:spcAft>
            </a:pPr>
            <a:r>
              <a:rPr lang="en-US" sz="2400" b="1" dirty="0">
                <a:solidFill>
                  <a:prstClr val="black"/>
                </a:solidFill>
                <a:latin typeface="Arial" charset="0"/>
              </a:rPr>
              <a:t>E </a:t>
            </a:r>
            <a:r>
              <a:rPr lang="en-US" sz="2400" b="1" dirty="0" smtClean="0">
                <a:solidFill>
                  <a:prstClr val="black"/>
                </a:solidFill>
                <a:latin typeface="Arial" charset="0"/>
              </a:rPr>
              <a:t>- </a:t>
            </a:r>
            <a:r>
              <a:rPr lang="en-US" sz="2400" b="1" dirty="0">
                <a:solidFill>
                  <a:prstClr val="black"/>
                </a:solidFill>
                <a:latin typeface="Arial" charset="0"/>
              </a:rPr>
              <a:t>Enthusiasm</a:t>
            </a:r>
          </a:p>
          <a:p>
            <a:pPr marL="800100" lvl="0" indent="-400050">
              <a:spcAft>
                <a:spcPts val="1200"/>
              </a:spcAft>
            </a:pPr>
            <a:r>
              <a:rPr lang="en-US" sz="2400" b="1" dirty="0">
                <a:solidFill>
                  <a:prstClr val="black"/>
                </a:solidFill>
                <a:latin typeface="Arial" charset="0"/>
              </a:rPr>
              <a:t>F </a:t>
            </a:r>
            <a:r>
              <a:rPr lang="en-US" sz="2400" b="1" dirty="0" smtClean="0">
                <a:solidFill>
                  <a:prstClr val="black"/>
                </a:solidFill>
                <a:latin typeface="Arial" charset="0"/>
              </a:rPr>
              <a:t>- </a:t>
            </a:r>
            <a:r>
              <a:rPr lang="en-US" sz="2400" b="1" dirty="0">
                <a:solidFill>
                  <a:prstClr val="black"/>
                </a:solidFill>
                <a:latin typeface="Arial" charset="0"/>
              </a:rPr>
              <a:t>Focus</a:t>
            </a:r>
          </a:p>
          <a:p>
            <a:pPr marL="800100" lvl="0" indent="-400050">
              <a:spcAft>
                <a:spcPts val="1200"/>
              </a:spcAft>
            </a:pPr>
            <a:r>
              <a:rPr lang="en-US" sz="2400" b="1" dirty="0">
                <a:solidFill>
                  <a:prstClr val="black"/>
                </a:solidFill>
                <a:latin typeface="Arial" charset="0"/>
              </a:rPr>
              <a:t>G </a:t>
            </a:r>
            <a:r>
              <a:rPr lang="en-US" sz="2400" b="1" dirty="0" smtClean="0">
                <a:solidFill>
                  <a:prstClr val="black"/>
                </a:solidFill>
                <a:latin typeface="Arial" charset="0"/>
              </a:rPr>
              <a:t>- </a:t>
            </a:r>
            <a:r>
              <a:rPr lang="en-US" sz="2400" b="1" dirty="0">
                <a:solidFill>
                  <a:prstClr val="black"/>
                </a:solidFill>
                <a:latin typeface="Arial" charset="0"/>
              </a:rPr>
              <a:t>God’s will and Goodwill</a:t>
            </a:r>
          </a:p>
          <a:p>
            <a:pPr marL="800100" lvl="0" indent="-400050">
              <a:spcAft>
                <a:spcPts val="1200"/>
              </a:spcAft>
            </a:pPr>
            <a:r>
              <a:rPr lang="en-US" sz="2400" b="1" dirty="0">
                <a:solidFill>
                  <a:prstClr val="black"/>
                </a:solidFill>
                <a:latin typeface="Arial" charset="0"/>
              </a:rPr>
              <a:t>H </a:t>
            </a:r>
            <a:r>
              <a:rPr lang="en-US" sz="2400" b="1" dirty="0" smtClean="0">
                <a:solidFill>
                  <a:prstClr val="black"/>
                </a:solidFill>
                <a:latin typeface="Arial" charset="0"/>
              </a:rPr>
              <a:t>- </a:t>
            </a:r>
            <a:r>
              <a:rPr lang="en-US" sz="2400" b="1" dirty="0">
                <a:solidFill>
                  <a:prstClr val="black"/>
                </a:solidFill>
                <a:latin typeface="Arial" charset="0"/>
              </a:rPr>
              <a:t>Humor</a:t>
            </a:r>
          </a:p>
          <a:p>
            <a:pPr marL="800100" lvl="0" indent="-400050">
              <a:spcAft>
                <a:spcPts val="1200"/>
              </a:spcAft>
            </a:pPr>
            <a:r>
              <a:rPr lang="en-US" sz="2400" b="1" dirty="0">
                <a:solidFill>
                  <a:prstClr val="black"/>
                </a:solidFill>
                <a:latin typeface="Arial" charset="0"/>
              </a:rPr>
              <a:t>I   </a:t>
            </a:r>
            <a:r>
              <a:rPr lang="en-US" sz="2400" b="1" dirty="0" smtClean="0">
                <a:solidFill>
                  <a:prstClr val="black"/>
                </a:solidFill>
                <a:latin typeface="Arial" charset="0"/>
              </a:rPr>
              <a:t>- </a:t>
            </a:r>
            <a:r>
              <a:rPr lang="en-US" sz="2400" b="1" dirty="0">
                <a:solidFill>
                  <a:prstClr val="black"/>
                </a:solidFill>
                <a:latin typeface="Arial" charset="0"/>
              </a:rPr>
              <a:t>Interdependence, </a:t>
            </a:r>
            <a:r>
              <a:rPr lang="en-US" sz="2400" b="1" dirty="0" smtClean="0">
                <a:solidFill>
                  <a:prstClr val="black"/>
                </a:solidFill>
                <a:latin typeface="Arial" charset="0"/>
              </a:rPr>
              <a:t>INTEGRITY </a:t>
            </a:r>
            <a:r>
              <a:rPr lang="en-US" sz="2400" b="1" dirty="0">
                <a:solidFill>
                  <a:prstClr val="black"/>
                </a:solidFill>
                <a:latin typeface="Arial" charset="0"/>
              </a:rPr>
              <a:t>&amp; INTEGRITY</a:t>
            </a:r>
          </a:p>
        </p:txBody>
      </p:sp>
    </p:spTree>
    <p:extLst>
      <p:ext uri="{BB962C8B-B14F-4D97-AF65-F5344CB8AC3E}">
        <p14:creationId xmlns:p14="http://schemas.microsoft.com/office/powerpoint/2010/main" val="942483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2362200"/>
            <a:ext cx="5171031" cy="954107"/>
          </a:xfrm>
          <a:prstGeom prst="rect">
            <a:avLst/>
          </a:prstGeom>
          <a:noFill/>
        </p:spPr>
        <p:txBody>
          <a:bodyPr wrap="none" rtlCol="0">
            <a:spAutoFit/>
          </a:bodyPr>
          <a:lstStyle/>
          <a:p>
            <a:pPr algn="ctr"/>
            <a:r>
              <a:rPr lang="en-US" sz="2800" b="1" dirty="0" smtClean="0">
                <a:latin typeface="+mj-lt"/>
              </a:rPr>
              <a:t>FINANCIAL ASPECT OF THE </a:t>
            </a:r>
          </a:p>
          <a:p>
            <a:pPr algn="ctr"/>
            <a:r>
              <a:rPr lang="en-US" sz="2800" b="1" dirty="0" smtClean="0">
                <a:latin typeface="+mj-lt"/>
              </a:rPr>
              <a:t>SECURITY PROFESSION</a:t>
            </a:r>
            <a:endParaRPr lang="en-PH" sz="2800" b="1" dirty="0">
              <a:latin typeface="+mj-lt"/>
            </a:endParaRPr>
          </a:p>
        </p:txBody>
      </p:sp>
    </p:spTree>
    <p:extLst>
      <p:ext uri="{BB962C8B-B14F-4D97-AF65-F5344CB8AC3E}">
        <p14:creationId xmlns:p14="http://schemas.microsoft.com/office/powerpoint/2010/main" val="734239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457200"/>
            <a:ext cx="5399235" cy="523220"/>
          </a:xfrm>
          <a:prstGeom prst="rect">
            <a:avLst/>
          </a:prstGeom>
          <a:noFill/>
        </p:spPr>
        <p:txBody>
          <a:bodyPr wrap="none" rtlCol="0">
            <a:spAutoFit/>
          </a:bodyPr>
          <a:lstStyle/>
          <a:p>
            <a:r>
              <a:rPr lang="en-US" sz="2800" b="1" dirty="0" smtClean="0">
                <a:latin typeface="Arial" pitchFamily="34" charset="0"/>
                <a:cs typeface="Arial" pitchFamily="34" charset="0"/>
              </a:rPr>
              <a:t>Salaries of Security  Managers</a:t>
            </a:r>
            <a:endParaRPr lang="en-PH" sz="2800" b="1" dirty="0">
              <a:latin typeface="Arial" pitchFamily="34" charset="0"/>
              <a:cs typeface="Arial" pitchFamily="34" charset="0"/>
            </a:endParaRPr>
          </a:p>
        </p:txBody>
      </p:sp>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778" y="1219200"/>
            <a:ext cx="3795373" cy="35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Brace 3"/>
          <p:cNvSpPr/>
          <p:nvPr/>
        </p:nvSpPr>
        <p:spPr>
          <a:xfrm rot="3430950">
            <a:off x="6078747" y="3824832"/>
            <a:ext cx="709040" cy="1606314"/>
          </a:xfrm>
          <a:prstGeom prst="rightBrace">
            <a:avLst>
              <a:gd name="adj1" fmla="val 11461"/>
              <a:gd name="adj2" fmla="val 4599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dirty="0"/>
          </a:p>
        </p:txBody>
      </p:sp>
      <p:sp>
        <p:nvSpPr>
          <p:cNvPr id="5" name="TextBox 4"/>
          <p:cNvSpPr txBox="1"/>
          <p:nvPr/>
        </p:nvSpPr>
        <p:spPr>
          <a:xfrm>
            <a:off x="6399108" y="4983619"/>
            <a:ext cx="2525050" cy="461665"/>
          </a:xfrm>
          <a:prstGeom prst="rect">
            <a:avLst/>
          </a:prstGeom>
          <a:noFill/>
          <a:ln>
            <a:solidFill>
              <a:schemeClr val="tx1"/>
            </a:solidFill>
          </a:ln>
        </p:spPr>
        <p:txBody>
          <a:bodyPr wrap="none" rtlCol="0">
            <a:spAutoFit/>
          </a:bodyPr>
          <a:lstStyle/>
          <a:p>
            <a:r>
              <a:rPr lang="en-US" sz="2400" b="1" dirty="0" smtClean="0">
                <a:latin typeface="+mj-lt"/>
              </a:rPr>
              <a:t>Php50K / month</a:t>
            </a:r>
            <a:endParaRPr lang="en-PH" sz="2400" b="1" dirty="0">
              <a:latin typeface="+mj-lt"/>
            </a:endParaRPr>
          </a:p>
        </p:txBody>
      </p:sp>
      <p:sp>
        <p:nvSpPr>
          <p:cNvPr id="8" name="Right Brace 7"/>
          <p:cNvSpPr/>
          <p:nvPr/>
        </p:nvSpPr>
        <p:spPr>
          <a:xfrm rot="10800000">
            <a:off x="3237188" y="1297649"/>
            <a:ext cx="860900" cy="3330339"/>
          </a:xfrm>
          <a:prstGeom prst="rightBrace">
            <a:avLst>
              <a:gd name="adj1" fmla="val 18314"/>
              <a:gd name="adj2" fmla="val 4599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dirty="0"/>
          </a:p>
        </p:txBody>
      </p:sp>
      <p:cxnSp>
        <p:nvCxnSpPr>
          <p:cNvPr id="10" name="Straight Connector 9"/>
          <p:cNvCxnSpPr/>
          <p:nvPr/>
        </p:nvCxnSpPr>
        <p:spPr>
          <a:xfrm flipH="1">
            <a:off x="4174288" y="1297649"/>
            <a:ext cx="12779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74288" y="4627989"/>
            <a:ext cx="12779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 y="2817184"/>
            <a:ext cx="2876108" cy="461665"/>
          </a:xfrm>
          <a:prstGeom prst="rect">
            <a:avLst/>
          </a:prstGeom>
          <a:noFill/>
          <a:ln>
            <a:solidFill>
              <a:schemeClr val="tx1"/>
            </a:solidFill>
          </a:ln>
        </p:spPr>
        <p:txBody>
          <a:bodyPr wrap="none" rtlCol="0">
            <a:spAutoFit/>
          </a:bodyPr>
          <a:lstStyle/>
          <a:p>
            <a:r>
              <a:rPr lang="en-US" sz="2400" b="1" dirty="0" smtClean="0">
                <a:latin typeface="+mj-lt"/>
              </a:rPr>
              <a:t>Php300K+ / month</a:t>
            </a:r>
            <a:endParaRPr lang="en-PH" sz="2400" b="1" dirty="0">
              <a:latin typeface="+mj-lt"/>
            </a:endParaRPr>
          </a:p>
        </p:txBody>
      </p:sp>
      <p:sp>
        <p:nvSpPr>
          <p:cNvPr id="15" name="TextBox 14"/>
          <p:cNvSpPr txBox="1"/>
          <p:nvPr/>
        </p:nvSpPr>
        <p:spPr>
          <a:xfrm>
            <a:off x="540614" y="5521404"/>
            <a:ext cx="8298585" cy="1107996"/>
          </a:xfrm>
          <a:prstGeom prst="rect">
            <a:avLst/>
          </a:prstGeom>
          <a:noFill/>
        </p:spPr>
        <p:txBody>
          <a:bodyPr wrap="square" rtlCol="0">
            <a:spAutoFit/>
          </a:bodyPr>
          <a:lstStyle/>
          <a:p>
            <a:pPr algn="ctr"/>
            <a:r>
              <a:rPr lang="en-US" sz="2200" b="1" dirty="0">
                <a:latin typeface="Arial" pitchFamily="34" charset="0"/>
                <a:cs typeface="Arial" pitchFamily="34" charset="0"/>
              </a:rPr>
              <a:t>E</a:t>
            </a:r>
            <a:r>
              <a:rPr lang="en-US" sz="2200" b="1" dirty="0" smtClean="0">
                <a:latin typeface="Arial" pitchFamily="34" charset="0"/>
                <a:cs typeface="Arial" pitchFamily="34" charset="0"/>
              </a:rPr>
              <a:t>mployers can sense your worth and what you can </a:t>
            </a:r>
          </a:p>
          <a:p>
            <a:pPr algn="ctr"/>
            <a:r>
              <a:rPr lang="en-US" sz="2200" b="1" dirty="0">
                <a:latin typeface="Arial" pitchFamily="34" charset="0"/>
                <a:cs typeface="Arial" pitchFamily="34" charset="0"/>
              </a:rPr>
              <a:t>c</a:t>
            </a:r>
            <a:r>
              <a:rPr lang="en-US" sz="2200" b="1" dirty="0" smtClean="0">
                <a:latin typeface="Arial" pitchFamily="34" charset="0"/>
                <a:cs typeface="Arial" pitchFamily="34" charset="0"/>
              </a:rPr>
              <a:t>ontribute to the company’s </a:t>
            </a:r>
            <a:r>
              <a:rPr lang="en-US" sz="2200" b="1" dirty="0">
                <a:latin typeface="Arial" pitchFamily="34" charset="0"/>
                <a:cs typeface="Arial" pitchFamily="34" charset="0"/>
              </a:rPr>
              <a:t>M</a:t>
            </a:r>
            <a:r>
              <a:rPr lang="en-US" sz="2200" b="1" dirty="0" smtClean="0">
                <a:latin typeface="Arial" pitchFamily="34" charset="0"/>
                <a:cs typeface="Arial" pitchFamily="34" charset="0"/>
              </a:rPr>
              <a:t>ission and Vision, that is, </a:t>
            </a:r>
          </a:p>
          <a:p>
            <a:pPr algn="ctr"/>
            <a:r>
              <a:rPr lang="en-US" sz="2200" b="1" dirty="0" smtClean="0">
                <a:latin typeface="Arial" pitchFamily="34" charset="0"/>
                <a:cs typeface="Arial" pitchFamily="34" charset="0"/>
              </a:rPr>
              <a:t>“ MAKE MONEY” and  “HAVE MONEY”</a:t>
            </a:r>
            <a:endParaRPr lang="en-PH" sz="2200" b="1" dirty="0">
              <a:latin typeface="Arial" pitchFamily="34" charset="0"/>
              <a:cs typeface="Arial" pitchFamily="34" charset="0"/>
            </a:endParaRPr>
          </a:p>
        </p:txBody>
      </p:sp>
    </p:spTree>
    <p:extLst>
      <p:ext uri="{BB962C8B-B14F-4D97-AF65-F5344CB8AC3E}">
        <p14:creationId xmlns:p14="http://schemas.microsoft.com/office/powerpoint/2010/main" val="2651094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32674"/>
          <a:stretch/>
        </p:blipFill>
        <p:spPr bwMode="auto">
          <a:xfrm>
            <a:off x="184834" y="2514600"/>
            <a:ext cx="8693780" cy="289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95400" y="304800"/>
            <a:ext cx="7464992" cy="954107"/>
          </a:xfrm>
          <a:prstGeom prst="rect">
            <a:avLst/>
          </a:prstGeom>
          <a:noFill/>
        </p:spPr>
        <p:txBody>
          <a:bodyPr wrap="none" rtlCol="0">
            <a:spAutoFit/>
          </a:bodyPr>
          <a:lstStyle/>
          <a:p>
            <a:r>
              <a:rPr lang="en-US" sz="2800" b="1" dirty="0" smtClean="0">
                <a:latin typeface="Arial" pitchFamily="34" charset="0"/>
                <a:cs typeface="Arial" pitchFamily="34" charset="0"/>
              </a:rPr>
              <a:t>Standard Documentary Requirement for </a:t>
            </a:r>
          </a:p>
          <a:p>
            <a:r>
              <a:rPr lang="en-US" sz="2800" b="1" dirty="0" smtClean="0">
                <a:latin typeface="Arial" pitchFamily="34" charset="0"/>
                <a:cs typeface="Arial" pitchFamily="34" charset="0"/>
              </a:rPr>
              <a:t>New License to Operate a Security Agency</a:t>
            </a:r>
            <a:endParaRPr lang="en-PH" sz="2800" b="1" dirty="0">
              <a:latin typeface="Arial" pitchFamily="34" charset="0"/>
              <a:cs typeface="Arial" pitchFamily="34" charset="0"/>
            </a:endParaRPr>
          </a:p>
        </p:txBody>
      </p:sp>
      <p:sp>
        <p:nvSpPr>
          <p:cNvPr id="7" name="TextBox 6"/>
          <p:cNvSpPr txBox="1"/>
          <p:nvPr/>
        </p:nvSpPr>
        <p:spPr>
          <a:xfrm>
            <a:off x="613343" y="1447800"/>
            <a:ext cx="7836761" cy="646331"/>
          </a:xfrm>
          <a:prstGeom prst="rect">
            <a:avLst/>
          </a:prstGeom>
          <a:noFill/>
        </p:spPr>
        <p:txBody>
          <a:bodyPr wrap="none" rtlCol="0">
            <a:spAutoFit/>
          </a:bodyPr>
          <a:lstStyle/>
          <a:p>
            <a:pPr algn="ctr"/>
            <a:r>
              <a:rPr lang="en-US" b="1" dirty="0" smtClean="0">
                <a:latin typeface="Arial" pitchFamily="34" charset="0"/>
                <a:cs typeface="Arial" pitchFamily="34" charset="0"/>
              </a:rPr>
              <a:t>REFER TO THE IMPELEMENTING RULES AND REGULATION  (IRR)</a:t>
            </a:r>
          </a:p>
          <a:p>
            <a:pPr algn="ctr"/>
            <a:r>
              <a:rPr lang="en-US" b="1" dirty="0" smtClean="0">
                <a:latin typeface="Arial" pitchFamily="34" charset="0"/>
                <a:cs typeface="Arial" pitchFamily="34" charset="0"/>
              </a:rPr>
              <a:t>REPUB;ICR CT 11917 (PRIVATE SECURITY SERVICES INDUSTRY LAW</a:t>
            </a:r>
            <a:endParaRPr lang="en-PH" b="1" dirty="0">
              <a:latin typeface="Arial" pitchFamily="34" charset="0"/>
              <a:cs typeface="Arial" pitchFamily="34" charset="0"/>
            </a:endParaRPr>
          </a:p>
        </p:txBody>
      </p:sp>
    </p:spTree>
    <p:extLst>
      <p:ext uri="{BB962C8B-B14F-4D97-AF65-F5344CB8AC3E}">
        <p14:creationId xmlns:p14="http://schemas.microsoft.com/office/powerpoint/2010/main" val="174948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641" t="3780" r="1416" b="3117"/>
          <a:stretch/>
        </p:blipFill>
        <p:spPr bwMode="auto">
          <a:xfrm>
            <a:off x="302192" y="2057401"/>
            <a:ext cx="8458200" cy="3352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304800"/>
            <a:ext cx="7464992" cy="954107"/>
          </a:xfrm>
          <a:prstGeom prst="rect">
            <a:avLst/>
          </a:prstGeom>
          <a:noFill/>
        </p:spPr>
        <p:txBody>
          <a:bodyPr wrap="none" rtlCol="0">
            <a:spAutoFit/>
          </a:bodyPr>
          <a:lstStyle/>
          <a:p>
            <a:r>
              <a:rPr lang="en-US" sz="2800" b="1" dirty="0" smtClean="0">
                <a:latin typeface="Arial" pitchFamily="34" charset="0"/>
                <a:cs typeface="Arial" pitchFamily="34" charset="0"/>
              </a:rPr>
              <a:t>Standard Documentary Requirement for </a:t>
            </a:r>
          </a:p>
          <a:p>
            <a:r>
              <a:rPr lang="en-US" sz="2800" b="1" dirty="0" smtClean="0">
                <a:latin typeface="Arial" pitchFamily="34" charset="0"/>
                <a:cs typeface="Arial" pitchFamily="34" charset="0"/>
              </a:rPr>
              <a:t>New License to Operate a Security Agency</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1293047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15" t="2549" r="1423"/>
          <a:stretch/>
        </p:blipFill>
        <p:spPr bwMode="auto">
          <a:xfrm>
            <a:off x="228600" y="1752601"/>
            <a:ext cx="8610600" cy="38861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304800"/>
            <a:ext cx="7464992" cy="954107"/>
          </a:xfrm>
          <a:prstGeom prst="rect">
            <a:avLst/>
          </a:prstGeom>
          <a:noFill/>
        </p:spPr>
        <p:txBody>
          <a:bodyPr wrap="none" rtlCol="0">
            <a:spAutoFit/>
          </a:bodyPr>
          <a:lstStyle/>
          <a:p>
            <a:r>
              <a:rPr lang="en-US" sz="2800" b="1" dirty="0" smtClean="0">
                <a:latin typeface="Arial" pitchFamily="34" charset="0"/>
                <a:cs typeface="Arial" pitchFamily="34" charset="0"/>
              </a:rPr>
              <a:t>Standard Documentary Requirement for </a:t>
            </a:r>
          </a:p>
          <a:p>
            <a:r>
              <a:rPr lang="en-US" sz="2800" b="1" dirty="0" smtClean="0">
                <a:latin typeface="Arial" pitchFamily="34" charset="0"/>
                <a:cs typeface="Arial" pitchFamily="34" charset="0"/>
              </a:rPr>
              <a:t>New License to Operate a Security Agency</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17340981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5" t="3448" r="4273" b="3448"/>
          <a:stretch/>
        </p:blipFill>
        <p:spPr bwMode="auto">
          <a:xfrm>
            <a:off x="378392" y="2438400"/>
            <a:ext cx="8382000" cy="190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304800"/>
            <a:ext cx="7464992" cy="954107"/>
          </a:xfrm>
          <a:prstGeom prst="rect">
            <a:avLst/>
          </a:prstGeom>
          <a:noFill/>
        </p:spPr>
        <p:txBody>
          <a:bodyPr wrap="none" rtlCol="0">
            <a:spAutoFit/>
          </a:bodyPr>
          <a:lstStyle/>
          <a:p>
            <a:r>
              <a:rPr lang="en-US" sz="2800" b="1" dirty="0" smtClean="0">
                <a:latin typeface="Arial" pitchFamily="34" charset="0"/>
                <a:cs typeface="Arial" pitchFamily="34" charset="0"/>
              </a:rPr>
              <a:t>Standard Documentary Requirement for </a:t>
            </a:r>
          </a:p>
          <a:p>
            <a:r>
              <a:rPr lang="en-US" sz="2800" b="1" dirty="0" smtClean="0">
                <a:latin typeface="Arial" pitchFamily="34" charset="0"/>
                <a:cs typeface="Arial" pitchFamily="34" charset="0"/>
              </a:rPr>
              <a:t>New License to Operate a Security Agency</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2299759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854" y="323275"/>
            <a:ext cx="7372263" cy="1200329"/>
          </a:xfrm>
          <a:prstGeom prst="rect">
            <a:avLst/>
          </a:prstGeom>
          <a:noFill/>
        </p:spPr>
        <p:txBody>
          <a:bodyPr wrap="square" rtlCol="0">
            <a:spAutoFit/>
          </a:bodyPr>
          <a:lstStyle/>
          <a:p>
            <a:pPr algn="ctr"/>
            <a:r>
              <a:rPr lang="en-US" sz="2400" b="1" dirty="0" smtClean="0">
                <a:latin typeface="Arial" pitchFamily="34" charset="0"/>
                <a:cs typeface="Arial" pitchFamily="34" charset="0"/>
              </a:rPr>
              <a:t>Security Agency Ownership</a:t>
            </a:r>
          </a:p>
          <a:p>
            <a:pPr algn="ctr"/>
            <a:r>
              <a:rPr lang="en-US" sz="2400" b="1" dirty="0" smtClean="0">
                <a:latin typeface="Arial" pitchFamily="34" charset="0"/>
                <a:cs typeface="Arial" pitchFamily="34" charset="0"/>
              </a:rPr>
              <a:t>Financial Requirement for Capital Expenditure</a:t>
            </a:r>
          </a:p>
          <a:p>
            <a:pPr algn="ctr"/>
            <a:r>
              <a:rPr lang="en-US" sz="2400" b="1" dirty="0">
                <a:latin typeface="Arial" pitchFamily="34" charset="0"/>
                <a:cs typeface="Arial" pitchFamily="34" charset="0"/>
              </a:rPr>
              <a:t>Assume: 100 Guard for Deployment</a:t>
            </a:r>
            <a:endParaRPr lang="en-US" sz="2400" b="1" dirty="0" smtClean="0">
              <a:latin typeface="Arial" pitchFamily="34" charset="0"/>
              <a:cs typeface="Arial" pitchFamily="34" charset="0"/>
            </a:endParaRPr>
          </a:p>
        </p:txBody>
      </p:sp>
      <p:sp>
        <p:nvSpPr>
          <p:cNvPr id="5" name="TextBox 4"/>
          <p:cNvSpPr txBox="1"/>
          <p:nvPr/>
        </p:nvSpPr>
        <p:spPr>
          <a:xfrm>
            <a:off x="1147138" y="1524000"/>
            <a:ext cx="7441697" cy="5170646"/>
          </a:xfrm>
          <a:prstGeom prst="rect">
            <a:avLst/>
          </a:prstGeom>
          <a:noFill/>
        </p:spPr>
        <p:txBody>
          <a:bodyPr wrap="square" rtlCol="0">
            <a:spAutoFit/>
          </a:bodyPr>
          <a:lstStyle/>
          <a:p>
            <a:endParaRPr lang="en-US" sz="2400" dirty="0">
              <a:latin typeface="Arial" pitchFamily="34" charset="0"/>
              <a:cs typeface="Arial" pitchFamily="34" charset="0"/>
            </a:endParaRPr>
          </a:p>
          <a:p>
            <a:pPr marL="173038" indent="-173038">
              <a:buFont typeface="Arial" pitchFamily="34" charset="0"/>
              <a:buChar char="•"/>
            </a:pPr>
            <a:r>
              <a:rPr lang="en-US" sz="2400" b="1" dirty="0" smtClean="0">
                <a:latin typeface="Arial" pitchFamily="34" charset="0"/>
                <a:cs typeface="Arial" pitchFamily="34" charset="0"/>
              </a:rPr>
              <a:t>50  Firearm (Php15K each)	= Php    750,000</a:t>
            </a:r>
          </a:p>
          <a:p>
            <a:pPr marL="173038" indent="-173038">
              <a:buFont typeface="Arial" pitchFamily="34" charset="0"/>
              <a:buChar char="•"/>
            </a:pPr>
            <a:r>
              <a:rPr lang="en-US" sz="2400" b="1" dirty="0" smtClean="0">
                <a:latin typeface="Arial" pitchFamily="34" charset="0"/>
                <a:cs typeface="Arial" pitchFamily="34" charset="0"/>
              </a:rPr>
              <a:t>500 Ammunition			= Php        7,500</a:t>
            </a:r>
          </a:p>
          <a:p>
            <a:pPr marL="173038" indent="-173038">
              <a:buFont typeface="Arial" pitchFamily="34" charset="0"/>
              <a:buChar char="•"/>
            </a:pPr>
            <a:r>
              <a:rPr lang="en-US" sz="2400" b="1" dirty="0" smtClean="0">
                <a:latin typeface="Arial" pitchFamily="34" charset="0"/>
                <a:cs typeface="Arial" pitchFamily="34" charset="0"/>
              </a:rPr>
              <a:t>4W Vehicle				= Php 1,500,000</a:t>
            </a:r>
          </a:p>
          <a:p>
            <a:pPr marL="173038" indent="-173038">
              <a:buFont typeface="Arial" pitchFamily="34" charset="0"/>
              <a:buChar char="•"/>
            </a:pPr>
            <a:r>
              <a:rPr lang="en-US" sz="2400" b="1" dirty="0" smtClean="0">
                <a:latin typeface="Arial" pitchFamily="34" charset="0"/>
                <a:cs typeface="Arial" pitchFamily="34" charset="0"/>
              </a:rPr>
              <a:t>1 Motorcycles			= Php      81,000</a:t>
            </a:r>
          </a:p>
          <a:p>
            <a:pPr marL="173038" indent="-173038">
              <a:buFont typeface="Arial" pitchFamily="34" charset="0"/>
              <a:buChar char="•"/>
            </a:pPr>
            <a:r>
              <a:rPr lang="en-US" sz="2400" b="1" dirty="0" smtClean="0">
                <a:latin typeface="Arial" pitchFamily="34" charset="0"/>
                <a:cs typeface="Arial" pitchFamily="34" charset="0"/>
              </a:rPr>
              <a:t>5 Radios				= Php	   150,000</a:t>
            </a:r>
          </a:p>
          <a:p>
            <a:pPr marL="173038" indent="-173038">
              <a:buFont typeface="Arial" pitchFamily="34" charset="0"/>
              <a:buChar char="•"/>
            </a:pPr>
            <a:r>
              <a:rPr lang="en-US" sz="2400" b="1" dirty="0" smtClean="0">
                <a:latin typeface="Arial" pitchFamily="34" charset="0"/>
                <a:cs typeface="Arial" pitchFamily="34" charset="0"/>
              </a:rPr>
              <a:t>Licensing Cost			= Php    350,000</a:t>
            </a:r>
          </a:p>
          <a:p>
            <a:pPr marL="173038" indent="-173038">
              <a:buFont typeface="Arial" pitchFamily="34" charset="0"/>
              <a:buChar char="•"/>
            </a:pPr>
            <a:r>
              <a:rPr lang="en-US" sz="2400" b="1" dirty="0" smtClean="0">
                <a:latin typeface="Arial" pitchFamily="34" charset="0"/>
                <a:cs typeface="Arial" pitchFamily="34" charset="0"/>
              </a:rPr>
              <a:t>Furniture				= Php	   250,000</a:t>
            </a:r>
          </a:p>
          <a:p>
            <a:pPr marL="173038" indent="-173038">
              <a:buFont typeface="Arial" pitchFamily="34" charset="0"/>
              <a:buChar char="•"/>
            </a:pPr>
            <a:r>
              <a:rPr lang="en-US" sz="2400" b="1" dirty="0" smtClean="0">
                <a:latin typeface="Arial" pitchFamily="34" charset="0"/>
                <a:cs typeface="Arial" pitchFamily="34" charset="0"/>
              </a:rPr>
              <a:t>Equipment				= Php    180,000</a:t>
            </a:r>
          </a:p>
          <a:p>
            <a:pPr marL="173038" indent="-173038">
              <a:buFont typeface="Arial" pitchFamily="34" charset="0"/>
              <a:buChar char="•"/>
            </a:pPr>
            <a:r>
              <a:rPr lang="en-US" sz="2400" b="1" dirty="0" smtClean="0">
                <a:latin typeface="Arial" pitchFamily="34" charset="0"/>
                <a:cs typeface="Arial" pitchFamily="34" charset="0"/>
              </a:rPr>
              <a:t>Office Supplies			= Php        5,000</a:t>
            </a:r>
          </a:p>
          <a:p>
            <a:pPr marL="173038" indent="-173038">
              <a:buFont typeface="Arial" pitchFamily="34" charset="0"/>
              <a:buChar char="•"/>
            </a:pPr>
            <a:endParaRPr lang="en-US" sz="2400" b="1" u="sng" dirty="0" smtClean="0">
              <a:latin typeface="Arial" pitchFamily="34" charset="0"/>
              <a:cs typeface="Arial" pitchFamily="34" charset="0"/>
            </a:endParaRPr>
          </a:p>
          <a:p>
            <a:r>
              <a:rPr lang="en-US" sz="2400" b="1" dirty="0" smtClean="0">
                <a:latin typeface="Arial" pitchFamily="34" charset="0"/>
                <a:cs typeface="Arial" pitchFamily="34" charset="0"/>
              </a:rPr>
              <a:t>TOTAL REQUIREMENT	</a:t>
            </a:r>
            <a:r>
              <a:rPr lang="en-US" sz="2400" b="1" dirty="0" smtClean="0">
                <a:solidFill>
                  <a:srgbClr val="FF0000"/>
                </a:solidFill>
                <a:latin typeface="Arial" pitchFamily="34" charset="0"/>
                <a:cs typeface="Arial" pitchFamily="34" charset="0"/>
              </a:rPr>
              <a:t>          	= PHP 3,283,500</a:t>
            </a:r>
          </a:p>
          <a:p>
            <a:r>
              <a:rPr lang="en-US" sz="2400" b="1" dirty="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                                                                 </a:t>
            </a:r>
            <a:endParaRPr lang="en-US" sz="2400" b="1" dirty="0">
              <a:latin typeface="Arial" pitchFamily="34" charset="0"/>
              <a:cs typeface="Arial" pitchFamily="34" charset="0"/>
            </a:endParaRPr>
          </a:p>
          <a:p>
            <a:endParaRPr lang="en-PH" dirty="0"/>
          </a:p>
        </p:txBody>
      </p:sp>
    </p:spTree>
    <p:extLst>
      <p:ext uri="{BB962C8B-B14F-4D97-AF65-F5344CB8AC3E}">
        <p14:creationId xmlns:p14="http://schemas.microsoft.com/office/powerpoint/2010/main" val="3880705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4524" y="304800"/>
            <a:ext cx="7546075" cy="1200329"/>
          </a:xfrm>
          <a:prstGeom prst="rect">
            <a:avLst/>
          </a:prstGeom>
          <a:noFill/>
        </p:spPr>
        <p:txBody>
          <a:bodyPr wrap="square" rtlCol="0">
            <a:spAutoFit/>
          </a:bodyPr>
          <a:lstStyle/>
          <a:p>
            <a:pPr algn="ctr"/>
            <a:r>
              <a:rPr lang="en-US" sz="2400" b="1" dirty="0" smtClean="0">
                <a:latin typeface="Arial" pitchFamily="34" charset="0"/>
                <a:cs typeface="Arial" pitchFamily="34" charset="0"/>
              </a:rPr>
              <a:t>Financial Requirement </a:t>
            </a:r>
            <a:r>
              <a:rPr lang="en-US" sz="2400" b="1" dirty="0">
                <a:latin typeface="Arial" pitchFamily="34" charset="0"/>
                <a:cs typeface="Arial" pitchFamily="34" charset="0"/>
              </a:rPr>
              <a:t>f</a:t>
            </a:r>
            <a:r>
              <a:rPr lang="en-US" sz="2400" b="1" dirty="0" smtClean="0">
                <a:latin typeface="Arial" pitchFamily="34" charset="0"/>
                <a:cs typeface="Arial" pitchFamily="34" charset="0"/>
              </a:rPr>
              <a:t>or Overhead Operation</a:t>
            </a:r>
          </a:p>
          <a:p>
            <a:pPr algn="ctr"/>
            <a:r>
              <a:rPr lang="en-US" sz="2400" b="1" dirty="0" smtClean="0">
                <a:latin typeface="Arial" pitchFamily="34" charset="0"/>
                <a:cs typeface="Arial" pitchFamily="34" charset="0"/>
              </a:rPr>
              <a:t>Assume: 100 Guard for Deployment</a:t>
            </a:r>
          </a:p>
          <a:p>
            <a:pPr algn="ctr"/>
            <a:r>
              <a:rPr lang="en-US" sz="2400" b="1" dirty="0" smtClean="0">
                <a:latin typeface="Arial" pitchFamily="34" charset="0"/>
                <a:cs typeface="Arial" pitchFamily="34" charset="0"/>
              </a:rPr>
              <a:t>Income Net of  Direct Cost = Php 698,192</a:t>
            </a:r>
            <a:endParaRPr lang="en-PH" sz="2400" b="1" dirty="0">
              <a:latin typeface="Arial" pitchFamily="34" charset="0"/>
              <a:cs typeface="Arial" pitchFamily="34" charset="0"/>
            </a:endParaRPr>
          </a:p>
        </p:txBody>
      </p:sp>
      <p:sp>
        <p:nvSpPr>
          <p:cNvPr id="2" name="TextBox 1"/>
          <p:cNvSpPr txBox="1"/>
          <p:nvPr/>
        </p:nvSpPr>
        <p:spPr>
          <a:xfrm>
            <a:off x="1719262" y="1905000"/>
            <a:ext cx="5755102" cy="4832092"/>
          </a:xfrm>
          <a:prstGeom prst="rect">
            <a:avLst/>
          </a:prstGeom>
          <a:noFill/>
        </p:spPr>
        <p:txBody>
          <a:bodyPr wrap="none" rtlCol="0">
            <a:spAutoFit/>
          </a:bodyPr>
          <a:lstStyle/>
          <a:p>
            <a:r>
              <a:rPr lang="en-US" sz="2200" b="1" dirty="0" smtClean="0">
                <a:latin typeface="Arial" pitchFamily="34" charset="0"/>
                <a:cs typeface="Arial" pitchFamily="34" charset="0"/>
              </a:rPr>
              <a:t>Staff Salaries for first 90 days:</a:t>
            </a:r>
          </a:p>
          <a:p>
            <a:r>
              <a:rPr lang="en-US" sz="2200" b="1" dirty="0" smtClean="0">
                <a:latin typeface="Arial" pitchFamily="34" charset="0"/>
                <a:cs typeface="Arial" pitchFamily="34" charset="0"/>
              </a:rPr>
              <a:t>General Manager		= Php   40,000</a:t>
            </a:r>
          </a:p>
          <a:p>
            <a:r>
              <a:rPr lang="en-US" sz="2200" b="1" dirty="0" smtClean="0">
                <a:latin typeface="Arial" pitchFamily="34" charset="0"/>
                <a:cs typeface="Arial" pitchFamily="34" charset="0"/>
              </a:rPr>
              <a:t>Administration Officer	= Php   25,000</a:t>
            </a:r>
          </a:p>
          <a:p>
            <a:r>
              <a:rPr lang="en-US" sz="2200" b="1" dirty="0" smtClean="0">
                <a:latin typeface="Arial" pitchFamily="34" charset="0"/>
                <a:cs typeface="Arial" pitchFamily="34" charset="0"/>
              </a:rPr>
              <a:t>Operations Officer		= Php   25,000</a:t>
            </a:r>
          </a:p>
          <a:p>
            <a:r>
              <a:rPr lang="en-US" sz="2200" b="1" dirty="0" smtClean="0">
                <a:latin typeface="Arial" pitchFamily="34" charset="0"/>
                <a:cs typeface="Arial" pitchFamily="34" charset="0"/>
              </a:rPr>
              <a:t>Personnel Officer		= Php   25,000</a:t>
            </a:r>
          </a:p>
          <a:p>
            <a:r>
              <a:rPr lang="en-US" sz="2200" b="1" dirty="0" smtClean="0">
                <a:latin typeface="Arial" pitchFamily="34" charset="0"/>
                <a:cs typeface="Arial" pitchFamily="34" charset="0"/>
              </a:rPr>
              <a:t>Accounting, Finance O	= Php   25,000</a:t>
            </a:r>
          </a:p>
          <a:p>
            <a:r>
              <a:rPr lang="en-US" sz="2200" b="1" dirty="0" smtClean="0">
                <a:latin typeface="Arial" pitchFamily="34" charset="0"/>
                <a:cs typeface="Arial" pitchFamily="34" charset="0"/>
              </a:rPr>
              <a:t>Recruitment &amp; Training	= Php   20,000</a:t>
            </a:r>
          </a:p>
          <a:p>
            <a:r>
              <a:rPr lang="en-US" sz="2200" b="1" dirty="0" smtClean="0">
                <a:latin typeface="Arial" pitchFamily="34" charset="0"/>
                <a:cs typeface="Arial" pitchFamily="34" charset="0"/>
              </a:rPr>
              <a:t>Operations Center 		= Php   20,000</a:t>
            </a:r>
          </a:p>
          <a:p>
            <a:r>
              <a:rPr lang="en-US" sz="2200" b="1" dirty="0" smtClean="0">
                <a:latin typeface="Arial" pitchFamily="34" charset="0"/>
                <a:cs typeface="Arial" pitchFamily="34" charset="0"/>
              </a:rPr>
              <a:t>Inspectorate			= Php   20,000</a:t>
            </a:r>
          </a:p>
          <a:p>
            <a:r>
              <a:rPr lang="en-US" sz="2200" b="1" dirty="0" smtClean="0">
                <a:latin typeface="Arial" pitchFamily="34" charset="0"/>
                <a:cs typeface="Arial" pitchFamily="34" charset="0"/>
              </a:rPr>
              <a:t>Supply Officer		= Php   20,000</a:t>
            </a:r>
          </a:p>
          <a:p>
            <a:r>
              <a:rPr lang="en-US" sz="2200" b="1" dirty="0" smtClean="0">
                <a:latin typeface="Arial" pitchFamily="34" charset="0"/>
                <a:cs typeface="Arial" pitchFamily="34" charset="0"/>
              </a:rPr>
              <a:t>Driver				= Php   18,000</a:t>
            </a:r>
          </a:p>
          <a:p>
            <a:r>
              <a:rPr lang="en-US" sz="2200" b="1" dirty="0" smtClean="0">
                <a:latin typeface="Arial" pitchFamily="34" charset="0"/>
                <a:cs typeface="Arial" pitchFamily="34" charset="0"/>
              </a:rPr>
              <a:t>Utility				= </a:t>
            </a:r>
            <a:r>
              <a:rPr lang="en-US" sz="2200" b="1" u="sng" dirty="0" smtClean="0">
                <a:latin typeface="Arial" pitchFamily="34" charset="0"/>
                <a:cs typeface="Arial" pitchFamily="34" charset="0"/>
              </a:rPr>
              <a:t>Php   15,000</a:t>
            </a:r>
          </a:p>
          <a:p>
            <a:endParaRPr lang="en-US" sz="2200" b="1" dirty="0" smtClean="0">
              <a:latin typeface="Arial" pitchFamily="34" charset="0"/>
              <a:cs typeface="Arial" pitchFamily="34" charset="0"/>
            </a:endParaRPr>
          </a:p>
          <a:p>
            <a:r>
              <a:rPr lang="en-US" sz="2200" b="1" dirty="0" smtClean="0">
                <a:latin typeface="Arial" pitchFamily="34" charset="0"/>
                <a:cs typeface="Arial" pitchFamily="34" charset="0"/>
              </a:rPr>
              <a:t>TOTAL FOR 3 MONTHS</a:t>
            </a:r>
            <a:r>
              <a:rPr lang="en-US" sz="2200" b="1" dirty="0" smtClean="0">
                <a:solidFill>
                  <a:srgbClr val="FF0000"/>
                </a:solidFill>
                <a:latin typeface="Arial" pitchFamily="34" charset="0"/>
                <a:cs typeface="Arial" pitchFamily="34" charset="0"/>
              </a:rPr>
              <a:t>	   PHP759,000</a:t>
            </a:r>
            <a:endParaRPr lang="en-PH" sz="2200" dirty="0">
              <a:solidFill>
                <a:srgbClr val="FF0000"/>
              </a:solidFill>
            </a:endParaRPr>
          </a:p>
        </p:txBody>
      </p:sp>
    </p:spTree>
    <p:extLst>
      <p:ext uri="{BB962C8B-B14F-4D97-AF65-F5344CB8AC3E}">
        <p14:creationId xmlns:p14="http://schemas.microsoft.com/office/powerpoint/2010/main" val="389804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6572" y="304800"/>
            <a:ext cx="7372263" cy="1569660"/>
          </a:xfrm>
          <a:prstGeom prst="rect">
            <a:avLst/>
          </a:prstGeom>
          <a:noFill/>
        </p:spPr>
        <p:txBody>
          <a:bodyPr wrap="square" rtlCol="0">
            <a:spAutoFit/>
          </a:bodyPr>
          <a:lstStyle/>
          <a:p>
            <a:pPr algn="ctr"/>
            <a:r>
              <a:rPr lang="en-US" sz="2400" b="1" dirty="0" smtClean="0">
                <a:latin typeface="Arial" pitchFamily="34" charset="0"/>
                <a:cs typeface="Arial" pitchFamily="34" charset="0"/>
              </a:rPr>
              <a:t>Financial Requirement </a:t>
            </a:r>
            <a:r>
              <a:rPr lang="en-US" sz="2400" b="1" dirty="0" smtClean="0">
                <a:latin typeface="Arial" pitchFamily="34" charset="0"/>
                <a:cs typeface="Arial" pitchFamily="34" charset="0"/>
              </a:rPr>
              <a:t>for </a:t>
            </a:r>
            <a:r>
              <a:rPr lang="en-US" sz="2400" b="1" dirty="0" smtClean="0">
                <a:latin typeface="Arial" pitchFamily="34" charset="0"/>
                <a:cs typeface="Arial" pitchFamily="34" charset="0"/>
              </a:rPr>
              <a:t>Operation</a:t>
            </a:r>
          </a:p>
          <a:p>
            <a:pPr algn="ctr"/>
            <a:r>
              <a:rPr lang="en-US" sz="2400" b="1" dirty="0" smtClean="0">
                <a:latin typeface="Arial" pitchFamily="34" charset="0"/>
                <a:cs typeface="Arial" pitchFamily="34" charset="0"/>
              </a:rPr>
              <a:t>Assume 100 Guard for Deployment </a:t>
            </a:r>
          </a:p>
          <a:p>
            <a:pPr algn="ctr"/>
            <a:r>
              <a:rPr lang="en-US" sz="2400" b="1" dirty="0" smtClean="0">
                <a:latin typeface="Arial" pitchFamily="34" charset="0"/>
                <a:cs typeface="Arial" pitchFamily="34" charset="0"/>
              </a:rPr>
              <a:t>@ 12 hours duty per day </a:t>
            </a:r>
          </a:p>
          <a:p>
            <a:pPr algn="ctr"/>
            <a:r>
              <a:rPr lang="en-US" sz="2400" b="1" dirty="0" smtClean="0">
                <a:latin typeface="Arial" pitchFamily="34" charset="0"/>
                <a:cs typeface="Arial" pitchFamily="34" charset="0"/>
              </a:rPr>
              <a:t>DOLE150-16 NCR Rate</a:t>
            </a:r>
            <a:endParaRPr lang="en-PH" sz="2400" b="1" dirty="0">
              <a:latin typeface="Arial" pitchFamily="34" charset="0"/>
              <a:cs typeface="Arial" pitchFamily="34" charset="0"/>
            </a:endParaRPr>
          </a:p>
        </p:txBody>
      </p:sp>
      <p:sp>
        <p:nvSpPr>
          <p:cNvPr id="5" name="TextBox 4"/>
          <p:cNvSpPr txBox="1"/>
          <p:nvPr/>
        </p:nvSpPr>
        <p:spPr>
          <a:xfrm>
            <a:off x="1372353" y="1958993"/>
            <a:ext cx="7060697" cy="3785652"/>
          </a:xfrm>
          <a:prstGeom prst="rect">
            <a:avLst/>
          </a:prstGeom>
          <a:noFill/>
        </p:spPr>
        <p:txBody>
          <a:bodyPr wrap="square" rtlCol="0">
            <a:spAutoFit/>
          </a:bodyPr>
          <a:lstStyle/>
          <a:p>
            <a:r>
              <a:rPr lang="en-US" sz="2400" b="1" dirty="0" smtClean="0">
                <a:latin typeface="Arial" pitchFamily="34" charset="0"/>
                <a:cs typeface="Arial" pitchFamily="34" charset="0"/>
              </a:rPr>
              <a:t>100 </a:t>
            </a:r>
            <a:r>
              <a:rPr lang="en-US" sz="2400" b="1" dirty="0">
                <a:latin typeface="Arial" pitchFamily="34" charset="0"/>
                <a:cs typeface="Arial" pitchFamily="34" charset="0"/>
              </a:rPr>
              <a:t>Security </a:t>
            </a:r>
            <a:r>
              <a:rPr lang="en-US" sz="2400" b="1" dirty="0" smtClean="0">
                <a:latin typeface="Arial" pitchFamily="34" charset="0"/>
                <a:cs typeface="Arial" pitchFamily="34" charset="0"/>
              </a:rPr>
              <a:t>Guards first </a:t>
            </a:r>
            <a:r>
              <a:rPr lang="en-US" sz="2400" b="1" dirty="0">
                <a:latin typeface="Arial" pitchFamily="34" charset="0"/>
                <a:cs typeface="Arial" pitchFamily="34" charset="0"/>
              </a:rPr>
              <a:t>90 D</a:t>
            </a:r>
            <a:r>
              <a:rPr lang="en-US" sz="2400" b="1" dirty="0" smtClean="0">
                <a:latin typeface="Arial" pitchFamily="34" charset="0"/>
                <a:cs typeface="Arial" pitchFamily="34" charset="0"/>
              </a:rPr>
              <a:t>ays:</a:t>
            </a:r>
          </a:p>
          <a:p>
            <a:endParaRPr lang="en-US" sz="2400" dirty="0">
              <a:latin typeface="Arial" pitchFamily="34" charset="0"/>
              <a:cs typeface="Arial" pitchFamily="34" charset="0"/>
            </a:endParaRPr>
          </a:p>
          <a:p>
            <a:pPr marL="173038" indent="-173038">
              <a:buFont typeface="Arial" pitchFamily="34" charset="0"/>
              <a:buChar char="•"/>
            </a:pPr>
            <a:r>
              <a:rPr lang="en-US" sz="2400" b="1" dirty="0" smtClean="0">
                <a:latin typeface="Arial" pitchFamily="34" charset="0"/>
                <a:cs typeface="Arial" pitchFamily="34" charset="0"/>
              </a:rPr>
              <a:t>Salaries Guards 		= Php 8,600,000</a:t>
            </a:r>
          </a:p>
          <a:p>
            <a:pPr marL="173038" indent="-173038">
              <a:buFont typeface="Arial" pitchFamily="34" charset="0"/>
              <a:buChar char="•"/>
            </a:pPr>
            <a:r>
              <a:rPr lang="en-US" sz="2400" b="1" dirty="0" smtClean="0">
                <a:latin typeface="Arial" pitchFamily="34" charset="0"/>
                <a:cs typeface="Arial" pitchFamily="34" charset="0"/>
              </a:rPr>
              <a:t>SSS Contribution		= Php    637,500</a:t>
            </a:r>
          </a:p>
          <a:p>
            <a:pPr marL="173038" indent="-173038">
              <a:buFont typeface="Arial" pitchFamily="34" charset="0"/>
              <a:buChar char="•"/>
            </a:pPr>
            <a:r>
              <a:rPr lang="en-US" sz="2400" b="1" dirty="0" smtClean="0">
                <a:latin typeface="Arial" pitchFamily="34" charset="0"/>
                <a:cs typeface="Arial" pitchFamily="34" charset="0"/>
              </a:rPr>
              <a:t>Pag-ibig Fund		= Php      30,000</a:t>
            </a:r>
          </a:p>
          <a:p>
            <a:pPr marL="173038" indent="-173038">
              <a:buFont typeface="Arial" pitchFamily="34" charset="0"/>
              <a:buChar char="•"/>
            </a:pPr>
            <a:r>
              <a:rPr lang="en-US" sz="2400" b="1" dirty="0" smtClean="0">
                <a:latin typeface="Arial" pitchFamily="34" charset="0"/>
                <a:cs typeface="Arial" pitchFamily="34" charset="0"/>
              </a:rPr>
              <a:t>Philhealth</a:t>
            </a:r>
            <a:r>
              <a:rPr lang="en-US" sz="2400" b="1" dirty="0">
                <a:latin typeface="Arial" pitchFamily="34" charset="0"/>
                <a:cs typeface="Arial" pitchFamily="34" charset="0"/>
              </a:rPr>
              <a:t>	</a:t>
            </a:r>
            <a:r>
              <a:rPr lang="en-US" sz="2400" b="1" dirty="0" smtClean="0">
                <a:latin typeface="Arial" pitchFamily="34" charset="0"/>
                <a:cs typeface="Arial" pitchFamily="34" charset="0"/>
              </a:rPr>
              <a:t>		= Php      79,482</a:t>
            </a:r>
          </a:p>
          <a:p>
            <a:pPr marL="173038" indent="-173038">
              <a:buFont typeface="Arial" pitchFamily="34" charset="0"/>
              <a:buChar char="•"/>
            </a:pPr>
            <a:r>
              <a:rPr lang="en-US" sz="2400" b="1" dirty="0" smtClean="0">
                <a:latin typeface="Arial" pitchFamily="34" charset="0"/>
                <a:cs typeface="Arial" pitchFamily="34" charset="0"/>
              </a:rPr>
              <a:t>State Insurance		= Php	       9,000</a:t>
            </a:r>
          </a:p>
          <a:p>
            <a:pPr marL="173038" indent="-173038">
              <a:buFont typeface="Arial" pitchFamily="34" charset="0"/>
              <a:buChar char="•"/>
            </a:pPr>
            <a:r>
              <a:rPr lang="en-US" sz="2400" b="1" dirty="0" smtClean="0">
                <a:latin typeface="Arial" pitchFamily="34" charset="0"/>
                <a:cs typeface="Arial" pitchFamily="34" charset="0"/>
              </a:rPr>
              <a:t>Value </a:t>
            </a:r>
            <a:r>
              <a:rPr lang="en-US" sz="2400" b="1" dirty="0">
                <a:latin typeface="Arial" pitchFamily="34" charset="0"/>
                <a:cs typeface="Arial" pitchFamily="34" charset="0"/>
              </a:rPr>
              <a:t>Added </a:t>
            </a:r>
            <a:r>
              <a:rPr lang="en-US" sz="2400" b="1" dirty="0" smtClean="0">
                <a:latin typeface="Arial" pitchFamily="34" charset="0"/>
                <a:cs typeface="Arial" pitchFamily="34" charset="0"/>
              </a:rPr>
              <a:t>Tax		= </a:t>
            </a:r>
            <a:r>
              <a:rPr lang="en-US" sz="2400" b="1" u="sng" dirty="0" smtClean="0">
                <a:latin typeface="Arial" pitchFamily="34" charset="0"/>
                <a:cs typeface="Arial" pitchFamily="34" charset="0"/>
              </a:rPr>
              <a:t>Php    502,701</a:t>
            </a:r>
          </a:p>
          <a:p>
            <a:pPr marL="173038" indent="-173038">
              <a:buFont typeface="Arial" pitchFamily="34" charset="0"/>
              <a:buChar char="•"/>
            </a:pPr>
            <a:endParaRPr lang="en-US" sz="2400" b="1" u="sng" dirty="0">
              <a:latin typeface="Arial" pitchFamily="34" charset="0"/>
              <a:cs typeface="Arial" pitchFamily="34" charset="0"/>
            </a:endParaRPr>
          </a:p>
          <a:p>
            <a:r>
              <a:rPr lang="en-US" sz="2400" b="1" dirty="0" smtClean="0">
                <a:latin typeface="Arial" pitchFamily="34" charset="0"/>
                <a:cs typeface="Arial" pitchFamily="34" charset="0"/>
              </a:rPr>
              <a:t>TOTAL REQUIREMENT	</a:t>
            </a:r>
            <a:r>
              <a:rPr lang="en-US" sz="2400" b="1" dirty="0" smtClean="0">
                <a:solidFill>
                  <a:srgbClr val="FF0000"/>
                </a:solidFill>
                <a:latin typeface="Arial" pitchFamily="34" charset="0"/>
                <a:cs typeface="Arial" pitchFamily="34" charset="0"/>
              </a:rPr>
              <a:t>   PHP 9,858,683</a:t>
            </a:r>
          </a:p>
        </p:txBody>
      </p:sp>
      <p:sp>
        <p:nvSpPr>
          <p:cNvPr id="4" name="Rectangle 3"/>
          <p:cNvSpPr/>
          <p:nvPr/>
        </p:nvSpPr>
        <p:spPr>
          <a:xfrm>
            <a:off x="551793" y="6019348"/>
            <a:ext cx="8153400" cy="523220"/>
          </a:xfrm>
          <a:prstGeom prst="rect">
            <a:avLst/>
          </a:prstGeom>
        </p:spPr>
        <p:txBody>
          <a:bodyPr wrap="square">
            <a:spAutoFit/>
          </a:bodyPr>
          <a:lstStyle/>
          <a:p>
            <a:pPr lvl="0"/>
            <a:r>
              <a:rPr lang="en-US" sz="2800" b="1" dirty="0">
                <a:solidFill>
                  <a:srgbClr val="FF0000"/>
                </a:solidFill>
                <a:latin typeface="Arial" pitchFamily="34" charset="0"/>
                <a:cs typeface="Arial" pitchFamily="34" charset="0"/>
              </a:rPr>
              <a:t>TOTAL ESTIMATED OUTLAY= </a:t>
            </a:r>
            <a:r>
              <a:rPr lang="en-US" sz="2800" b="1" dirty="0" smtClean="0">
                <a:solidFill>
                  <a:srgbClr val="FF0000"/>
                </a:solidFill>
                <a:latin typeface="Arial" pitchFamily="34" charset="0"/>
                <a:cs typeface="Arial" pitchFamily="34" charset="0"/>
              </a:rPr>
              <a:t>PHP13,901,183</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324138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007556" y="1905000"/>
            <a:ext cx="5562600" cy="18160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0000"/>
                </a:solidFill>
                <a:ea typeface="Times New Roman"/>
              </a:rPr>
              <a:t>The </a:t>
            </a:r>
            <a:r>
              <a:rPr lang="en-US" sz="2800" b="1" dirty="0" smtClean="0"/>
              <a:t> Philippine </a:t>
            </a:r>
            <a:r>
              <a:rPr lang="en-US" sz="2800" b="1" dirty="0" smtClean="0">
                <a:solidFill>
                  <a:srgbClr val="000000"/>
                </a:solidFill>
                <a:ea typeface="Times New Roman"/>
              </a:rPr>
              <a:t>Private </a:t>
            </a:r>
            <a:r>
              <a:rPr lang="en-US" sz="2800" b="1" dirty="0">
                <a:solidFill>
                  <a:srgbClr val="000000"/>
                </a:solidFill>
                <a:ea typeface="Times New Roman"/>
              </a:rPr>
              <a:t>Security </a:t>
            </a:r>
            <a:r>
              <a:rPr lang="en-US" sz="2800" b="1" dirty="0" smtClean="0">
                <a:solidFill>
                  <a:srgbClr val="000000"/>
                </a:solidFill>
                <a:ea typeface="Times New Roman"/>
              </a:rPr>
              <a:t>Industry- </a:t>
            </a:r>
            <a:r>
              <a:rPr lang="en-US" sz="2800" b="1" dirty="0" smtClean="0"/>
              <a:t>An Overview</a:t>
            </a:r>
          </a:p>
        </p:txBody>
      </p:sp>
      <p:sp>
        <p:nvSpPr>
          <p:cNvPr id="5" name="Rectangle 4"/>
          <p:cNvSpPr/>
          <p:nvPr/>
        </p:nvSpPr>
        <p:spPr>
          <a:xfrm>
            <a:off x="0" y="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693602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48" y="457200"/>
            <a:ext cx="5676901" cy="954107"/>
          </a:xfrm>
          <a:prstGeom prst="rect">
            <a:avLst/>
          </a:prstGeom>
        </p:spPr>
        <p:txBody>
          <a:bodyPr wrap="square">
            <a:spAutoFit/>
          </a:bodyPr>
          <a:lstStyle/>
          <a:p>
            <a:pPr marL="369888" lvl="0" algn="ctr">
              <a:spcAft>
                <a:spcPts val="600"/>
              </a:spcAft>
            </a:pPr>
            <a:r>
              <a:rPr lang="en-US" sz="2800" b="1" dirty="0" smtClean="0">
                <a:solidFill>
                  <a:srgbClr val="000000"/>
                </a:solidFill>
                <a:latin typeface="Arial"/>
                <a:ea typeface="Times New Roman"/>
              </a:rPr>
              <a:t>MODEL CAVALIERS IN THE SECURITY PROFESSION</a:t>
            </a:r>
            <a:endParaRPr lang="en-US" sz="2800" b="1" dirty="0">
              <a:solidFill>
                <a:srgbClr val="000000"/>
              </a:solidFill>
              <a:latin typeface="Arial"/>
              <a:ea typeface="Times New Roman"/>
            </a:endParaRPr>
          </a:p>
        </p:txBody>
      </p:sp>
      <p:sp>
        <p:nvSpPr>
          <p:cNvPr id="3" name="TextBox 2"/>
          <p:cNvSpPr txBox="1"/>
          <p:nvPr/>
        </p:nvSpPr>
        <p:spPr>
          <a:xfrm>
            <a:off x="533399" y="1981200"/>
            <a:ext cx="8001001" cy="3785652"/>
          </a:xfrm>
          <a:prstGeom prst="rect">
            <a:avLst/>
          </a:prstGeom>
          <a:noFill/>
        </p:spPr>
        <p:txBody>
          <a:bodyPr wrap="square" rtlCol="0">
            <a:spAutoFit/>
          </a:bodyPr>
          <a:lstStyle/>
          <a:p>
            <a:pPr algn="ctr"/>
            <a:r>
              <a:rPr lang="en-US" sz="2400" b="1" dirty="0" smtClean="0">
                <a:latin typeface="+mj-lt"/>
              </a:rPr>
              <a:t>The following </a:t>
            </a:r>
            <a:r>
              <a:rPr lang="en-US" sz="2400" b="1" dirty="0" smtClean="0">
                <a:latin typeface="+mj-lt"/>
              </a:rPr>
              <a:t>Cavaliers and a Plebe  </a:t>
            </a:r>
            <a:r>
              <a:rPr lang="en-US" sz="2400" b="1" dirty="0" smtClean="0">
                <a:latin typeface="+mj-lt"/>
              </a:rPr>
              <a:t>are examples of those who succeeded and distinguished themselves in the Private Security </a:t>
            </a:r>
            <a:r>
              <a:rPr lang="en-US" sz="2400" b="1" dirty="0" smtClean="0">
                <a:latin typeface="+mj-lt"/>
              </a:rPr>
              <a:t>Industry</a:t>
            </a:r>
          </a:p>
          <a:p>
            <a:pPr algn="ctr"/>
            <a:r>
              <a:rPr lang="en-US" sz="2400" b="1" dirty="0" smtClean="0">
                <a:latin typeface="+mj-lt"/>
              </a:rPr>
              <a:t>(In order by Class)</a:t>
            </a:r>
            <a:endParaRPr lang="en-US" sz="2400" b="1" dirty="0" smtClean="0">
              <a:latin typeface="+mj-lt"/>
            </a:endParaRPr>
          </a:p>
          <a:p>
            <a:pPr algn="ctr"/>
            <a:endParaRPr lang="en-US" sz="2400" b="1" dirty="0">
              <a:latin typeface="+mj-lt"/>
            </a:endParaRPr>
          </a:p>
          <a:p>
            <a:pPr algn="ctr"/>
            <a:r>
              <a:rPr lang="en-US" sz="2400" b="1" dirty="0" smtClean="0">
                <a:latin typeface="+mj-lt"/>
              </a:rPr>
              <a:t>Their only investment is the Proper </a:t>
            </a:r>
            <a:r>
              <a:rPr lang="en-US" sz="2400" b="1" dirty="0">
                <a:latin typeface="+mj-lt"/>
              </a:rPr>
              <a:t>L</a:t>
            </a:r>
            <a:r>
              <a:rPr lang="en-US" sz="2400" b="1" dirty="0" smtClean="0">
                <a:latin typeface="+mj-lt"/>
              </a:rPr>
              <a:t>earning of </a:t>
            </a:r>
            <a:r>
              <a:rPr lang="en-US" sz="2400" b="1" dirty="0">
                <a:latin typeface="+mj-lt"/>
              </a:rPr>
              <a:t>S</a:t>
            </a:r>
            <a:r>
              <a:rPr lang="en-US" sz="2400" b="1" dirty="0" smtClean="0">
                <a:latin typeface="+mj-lt"/>
              </a:rPr>
              <a:t>ecurity, Learning the Language of Business, Continuous </a:t>
            </a:r>
            <a:r>
              <a:rPr lang="en-US" sz="2400" b="1" dirty="0">
                <a:latin typeface="+mj-lt"/>
              </a:rPr>
              <a:t>L</a:t>
            </a:r>
            <a:r>
              <a:rPr lang="en-US" sz="2400" b="1" dirty="0" smtClean="0">
                <a:latin typeface="+mj-lt"/>
              </a:rPr>
              <a:t>earning</a:t>
            </a:r>
            <a:r>
              <a:rPr lang="en-US" sz="2400" b="1" dirty="0">
                <a:latin typeface="+mj-lt"/>
              </a:rPr>
              <a:t>, </a:t>
            </a:r>
            <a:r>
              <a:rPr lang="en-US" sz="2400" b="1" dirty="0" smtClean="0">
                <a:latin typeface="+mj-lt"/>
              </a:rPr>
              <a:t>Guts</a:t>
            </a:r>
            <a:r>
              <a:rPr lang="en-US" sz="2400" b="1" dirty="0">
                <a:latin typeface="+mj-lt"/>
              </a:rPr>
              <a:t>, </a:t>
            </a:r>
            <a:r>
              <a:rPr lang="en-US" sz="2400" b="1" dirty="0" smtClean="0">
                <a:latin typeface="+mj-lt"/>
              </a:rPr>
              <a:t>Grit</a:t>
            </a:r>
            <a:r>
              <a:rPr lang="en-US" sz="2400" b="1" dirty="0">
                <a:latin typeface="+mj-lt"/>
              </a:rPr>
              <a:t>, </a:t>
            </a:r>
            <a:r>
              <a:rPr lang="en-US" sz="2400" b="1" dirty="0" smtClean="0">
                <a:latin typeface="+mj-lt"/>
              </a:rPr>
              <a:t>Professionalism, Hands-on Management, Service Integrity, and the  ABC’s of Success</a:t>
            </a:r>
            <a:endParaRPr lang="en-PH" sz="2400" b="1" dirty="0">
              <a:latin typeface="+mj-lt"/>
            </a:endParaRPr>
          </a:p>
        </p:txBody>
      </p:sp>
    </p:spTree>
    <p:extLst>
      <p:ext uri="{BB962C8B-B14F-4D97-AF65-F5344CB8AC3E}">
        <p14:creationId xmlns:p14="http://schemas.microsoft.com/office/powerpoint/2010/main" val="2137696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64793739"/>
              </p:ext>
            </p:extLst>
          </p:nvPr>
        </p:nvGraphicFramePr>
        <p:xfrm>
          <a:off x="76200" y="1295400"/>
          <a:ext cx="4343400" cy="5361424"/>
        </p:xfrm>
        <a:graphic>
          <a:graphicData uri="http://schemas.openxmlformats.org/drawingml/2006/table">
            <a:tbl>
              <a:tblPr firstRow="1" bandRow="1">
                <a:tableStyleId>{5940675A-B579-460E-94D1-54222C63F5DA}</a:tableStyleId>
              </a:tblPr>
              <a:tblGrid>
                <a:gridCol w="1524000"/>
                <a:gridCol w="2819400"/>
              </a:tblGrid>
              <a:tr h="2569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CAV. </a:t>
                      </a:r>
                      <a:r>
                        <a:rPr lang="en-US" sz="2400" b="1" dirty="0" smtClean="0">
                          <a:latin typeface="Arial" pitchFamily="34" charset="0"/>
                          <a:cs typeface="Arial" pitchFamily="34" charset="0"/>
                        </a:rPr>
                        <a:t>EGAY</a:t>
                      </a:r>
                      <a:r>
                        <a:rPr lang="en-US" sz="2400" b="1" baseline="0" dirty="0" smtClean="0">
                          <a:latin typeface="Arial" pitchFamily="34" charset="0"/>
                          <a:cs typeface="Arial" pitchFamily="34" charset="0"/>
                        </a:rPr>
                        <a:t> AGLIPAY </a:t>
                      </a:r>
                      <a:r>
                        <a:rPr lang="en-US" sz="2400" b="1" dirty="0" smtClean="0">
                          <a:latin typeface="Arial" pitchFamily="34" charset="0"/>
                          <a:cs typeface="Arial" pitchFamily="34" charset="0"/>
                        </a:rPr>
                        <a:t>STORY</a:t>
                      </a:r>
                      <a:endParaRPr lang="en-US" sz="2000" b="1" dirty="0" smtClean="0">
                        <a:latin typeface="Arial" pitchFamily="34" charset="0"/>
                        <a:cs typeface="Arial" pitchFamily="34" charset="0"/>
                      </a:endParaRPr>
                    </a:p>
                  </a:txBody>
                  <a:tcPr>
                    <a:solidFill>
                      <a:schemeClr val="bg1">
                        <a:lumMod val="85000"/>
                        <a:alpha val="79000"/>
                      </a:schemeClr>
                    </a:solidFill>
                  </a:tcPr>
                </a:tc>
                <a:tc hMerge="1">
                  <a:txBody>
                    <a:bodyPr/>
                    <a:lstStyle/>
                    <a:p>
                      <a:endParaRPr lang="en-PH" dirty="0"/>
                    </a:p>
                  </a:txBody>
                  <a:tcPr/>
                </a:tc>
              </a:tr>
              <a:tr h="576064">
                <a:tc>
                  <a:txBody>
                    <a:bodyPr/>
                    <a:lstStyle/>
                    <a:p>
                      <a:pPr algn="ctr"/>
                      <a:r>
                        <a:rPr lang="en-US" sz="2000" b="1" dirty="0" smtClean="0">
                          <a:latin typeface="Arial" pitchFamily="34" charset="0"/>
                          <a:cs typeface="Arial" pitchFamily="34" charset="0"/>
                        </a:rPr>
                        <a:t>PMA Class 1971</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Chairman, EMME</a:t>
                      </a:r>
                      <a:r>
                        <a:rPr lang="en-US" sz="2000" b="1" baseline="0" dirty="0" smtClean="0">
                          <a:latin typeface="Arial" pitchFamily="34" charset="0"/>
                          <a:cs typeface="Arial"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latin typeface="Arial" pitchFamily="34" charset="0"/>
                          <a:cs typeface="Arial" pitchFamily="34" charset="0"/>
                        </a:rPr>
                        <a:t>Security Group</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2004</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baseline="0" dirty="0" smtClean="0">
                          <a:latin typeface="Arial" pitchFamily="34" charset="0"/>
                          <a:cs typeface="Arial" pitchFamily="34" charset="0"/>
                        </a:rPr>
                        <a:t>Retired from the PNP</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2008</a:t>
                      </a:r>
                      <a:endParaRPr lang="en-PH" sz="2000" b="1"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Assumed Lead of </a:t>
                      </a:r>
                      <a:r>
                        <a:rPr lang="en-US" sz="2000" b="1" baseline="0" dirty="0" smtClean="0">
                          <a:latin typeface="Arial" pitchFamily="34" charset="0"/>
                          <a:cs typeface="Arial" pitchFamily="34" charset="0"/>
                        </a:rPr>
                        <a:t>Security Company</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2023</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5 Agencies w/</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3,000+</a:t>
                      </a:r>
                      <a:r>
                        <a:rPr lang="en-US" sz="2000" b="1" baseline="0" dirty="0" smtClean="0">
                          <a:latin typeface="Arial" pitchFamily="34" charset="0"/>
                          <a:cs typeface="Arial" pitchFamily="34" charset="0"/>
                        </a:rPr>
                        <a:t> Guard Force, Training School, Consulting &amp; Investigation</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71772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Capital:</a:t>
                      </a:r>
                      <a:r>
                        <a:rPr lang="en-US" sz="2000" b="1" baseline="0" dirty="0" smtClean="0">
                          <a:latin typeface="Arial" pitchFamily="34" charset="0"/>
                          <a:cs typeface="Arial" pitchFamily="34" charset="0"/>
                        </a:rPr>
                        <a:t> </a:t>
                      </a:r>
                      <a:r>
                        <a:rPr lang="en-US" sz="2000" b="1" baseline="0" dirty="0" smtClean="0">
                          <a:latin typeface="Arial" pitchFamily="34" charset="0"/>
                          <a:cs typeface="Arial" pitchFamily="34" charset="0"/>
                        </a:rPr>
                        <a:t>Service Reputation, Professionalism</a:t>
                      </a:r>
                      <a:r>
                        <a:rPr lang="en-US" sz="2000" b="1" baseline="0" dirty="0" smtClean="0">
                          <a:latin typeface="Arial" pitchFamily="34" charset="0"/>
                          <a:cs typeface="Arial" pitchFamily="34" charset="0"/>
                        </a:rPr>
                        <a:t>, </a:t>
                      </a:r>
                      <a:r>
                        <a:rPr lang="en-US" sz="2000" b="1" baseline="0" dirty="0" smtClean="0">
                          <a:latin typeface="Arial" pitchFamily="34" charset="0"/>
                          <a:cs typeface="Arial" pitchFamily="34" charset="0"/>
                        </a:rPr>
                        <a:t>Leadership, Hands-on Management, Competence</a:t>
                      </a:r>
                      <a:r>
                        <a:rPr lang="en-US" sz="2000" b="1" baseline="0" dirty="0" smtClean="0">
                          <a:latin typeface="Arial" pitchFamily="34" charset="0"/>
                          <a:cs typeface="Arial" pitchFamily="34" charset="0"/>
                        </a:rPr>
                        <a:t>, Service Integrity</a:t>
                      </a:r>
                      <a:endParaRPr lang="en-PH" sz="2000" b="1" dirty="0">
                        <a:latin typeface="Arial" pitchFamily="34" charset="0"/>
                        <a:cs typeface="Arial" pitchFamily="34" charset="0"/>
                      </a:endParaRPr>
                    </a:p>
                  </a:txBody>
                  <a:tcPr anchor="ctr">
                    <a:solidFill>
                      <a:schemeClr val="bg1">
                        <a:lumMod val="85000"/>
                        <a:alpha val="79000"/>
                      </a:schemeClr>
                    </a:solidFill>
                  </a:tcPr>
                </a:tc>
                <a:tc hMerge="1">
                  <a:txBody>
                    <a:bodyPr/>
                    <a:lstStyle/>
                    <a:p>
                      <a:endParaRPr lang="en-US" sz="2000" b="1" dirty="0" smtClean="0">
                        <a:latin typeface="Arial" pitchFamily="34" charset="0"/>
                        <a:cs typeface="Arial" pitchFamily="34" charset="0"/>
                      </a:endParaRPr>
                    </a:p>
                  </a:txBody>
                  <a:tcPr>
                    <a:solidFill>
                      <a:schemeClr val="bg1">
                        <a:lumMod val="85000"/>
                        <a:alpha val="63000"/>
                      </a:schemeClr>
                    </a:solidFill>
                  </a:tcPr>
                </a:tc>
              </a:tr>
            </a:tbl>
          </a:graphicData>
        </a:graphic>
      </p:graphicFrame>
      <p:sp>
        <p:nvSpPr>
          <p:cNvPr id="3" name="AutoShape 9" descr="ALLYN JOY MARIE CABUROG - Human Resources Recruitment Assistant - EMME  SECURITY GROUP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dirty="0"/>
          </a:p>
        </p:txBody>
      </p:sp>
      <p:pic>
        <p:nvPicPr>
          <p:cNvPr id="104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30773"/>
            <a:ext cx="2718659" cy="127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3341" y="1923996"/>
            <a:ext cx="3252059" cy="379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956" l="2825" r="99718">
                        <a14:foregroundMark x1="18927" y1="10444" x2="70904" y2="79896"/>
                        <a14:foregroundMark x1="76836" y1="7833" x2="84463" y2="83812"/>
                        <a14:foregroundMark x1="57062" y1="4961" x2="66949" y2="89295"/>
                        <a14:foregroundMark x1="28531" y1="4178" x2="31921" y2="89817"/>
                        <a14:foregroundMark x1="12712" y1="4700" x2="22316" y2="86684"/>
                        <a14:foregroundMark x1="22881" y1="12533" x2="91525" y2="14360"/>
                        <a14:foregroundMark x1="66384" y1="6789" x2="78814" y2="77023"/>
                        <a14:foregroundMark x1="87006" y1="10183" x2="87288" y2="69713"/>
                        <a14:foregroundMark x1="51412" y1="25326" x2="50847" y2="85379"/>
                        <a14:foregroundMark x1="40113" y1="11488" x2="48305" y2="33681"/>
                        <a14:foregroundMark x1="40113" y1="45953" x2="33616" y2="58486"/>
                        <a14:foregroundMark x1="59322" y1="45431" x2="62994" y2="51697"/>
                        <a14:foregroundMark x1="33051" y1="61097" x2="48588" y2="82245"/>
                        <a14:foregroundMark x1="34181" y1="59791" x2="42373" y2="66057"/>
                        <a14:foregroundMark x1="12994" y1="77023" x2="20056" y2="79112"/>
                        <a14:foregroundMark x1="36441" y1="88512" x2="59887" y2="90339"/>
                        <a14:foregroundMark x1="20621" y1="63969" x2="41525" y2="80940"/>
                      </a14:backgroundRemoval>
                    </a14:imgEffect>
                  </a14:imgLayer>
                </a14:imgProps>
              </a:ext>
              <a:ext uri="{28A0092B-C50C-407E-A947-70E740481C1C}">
                <a14:useLocalDpi xmlns:a14="http://schemas.microsoft.com/office/drawing/2010/main" val="0"/>
              </a:ext>
            </a:extLst>
          </a:blip>
          <a:srcRect l="4428" r="3957"/>
          <a:stretch/>
        </p:blipFill>
        <p:spPr bwMode="auto">
          <a:xfrm>
            <a:off x="4617694" y="1279676"/>
            <a:ext cx="823157" cy="101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567" b="96084" l="1695" r="98023">
                        <a14:foregroundMark x1="9605" y1="5483" x2="90960" y2="4178"/>
                        <a14:foregroundMark x1="5085" y1="4178" x2="7627" y2="82507"/>
                        <a14:foregroundMark x1="92655" y1="3133" x2="93503" y2="78329"/>
                        <a14:foregroundMark x1="6780" y1="81723" x2="45480" y2="96084"/>
                        <a14:foregroundMark x1="17514" y1="7050" x2="16384" y2="85640"/>
                        <a14:foregroundMark x1="26836" y1="6527" x2="28814" y2="89556"/>
                        <a14:foregroundMark x1="35311" y1="6005" x2="44915" y2="94778"/>
                        <a14:foregroundMark x1="46328" y1="6005" x2="58757" y2="90601"/>
                        <a14:foregroundMark x1="60452" y1="6527" x2="67514" y2="87990"/>
                        <a14:foregroundMark x1="70056" y1="6527" x2="78531" y2="82245"/>
                        <a14:foregroundMark x1="80508" y1="7050" x2="88136" y2="85901"/>
                        <a14:foregroundMark x1="6780" y1="11488" x2="90678" y2="14099"/>
                        <a14:foregroundMark x1="9040" y1="27937" x2="89831" y2="27937"/>
                        <a14:foregroundMark x1="7062" y1="39426" x2="92373" y2="37337"/>
                        <a14:foregroundMark x1="5650" y1="49869" x2="93785" y2="48042"/>
                        <a14:foregroundMark x1="58475" y1="40731" x2="62712" y2="64491"/>
                        <a14:foregroundMark x1="6780" y1="58486" x2="77401" y2="65013"/>
                        <a14:foregroundMark x1="35028" y1="51958" x2="59605" y2="76501"/>
                        <a14:foregroundMark x1="30226" y1="71018" x2="64124" y2="79896"/>
                        <a14:foregroundMark x1="76554" y1="65274" x2="60452" y2="74413"/>
                        <a14:foregroundMark x1="9887" y1="59791" x2="9605" y2="80418"/>
                      </a14:backgroundRemoval>
                    </a14:imgEffect>
                  </a14:imgLayer>
                </a14:imgProps>
              </a:ext>
              <a:ext uri="{28A0092B-C50C-407E-A947-70E740481C1C}">
                <a14:useLocalDpi xmlns:a14="http://schemas.microsoft.com/office/drawing/2010/main" val="0"/>
              </a:ext>
            </a:extLst>
          </a:blip>
          <a:srcRect/>
          <a:stretch>
            <a:fillRect/>
          </a:stretch>
        </p:blipFill>
        <p:spPr bwMode="auto">
          <a:xfrm>
            <a:off x="4591148" y="2362200"/>
            <a:ext cx="876247" cy="100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089" b="100000" l="3955" r="96893">
                        <a14:foregroundMark x1="20056" y1="8877" x2="18927" y2="87728"/>
                        <a14:foregroundMark x1="48305" y1="6789" x2="50565" y2="96606"/>
                        <a14:foregroundMark x1="76271" y1="5222" x2="79944" y2="87728"/>
                        <a14:foregroundMark x1="7345" y1="19582" x2="91808" y2="19321"/>
                        <a14:foregroundMark x1="7345" y1="34204" x2="92655" y2="37076"/>
                        <a14:foregroundMark x1="9322" y1="50653" x2="92938" y2="48042"/>
                        <a14:foregroundMark x1="10169" y1="58747" x2="93220" y2="58225"/>
                        <a14:foregroundMark x1="7627" y1="65013" x2="91808" y2="65013"/>
                        <a14:foregroundMark x1="8757" y1="73107" x2="92090" y2="70496"/>
                        <a14:foregroundMark x1="11864" y1="78068" x2="48023" y2="92428"/>
                        <a14:foregroundMark x1="20904" y1="84334" x2="38418" y2="89556"/>
                        <a14:foregroundMark x1="53955" y1="90862" x2="85876" y2="81984"/>
                        <a14:foregroundMark x1="90678" y1="73368" x2="82203" y2="84073"/>
                        <a14:foregroundMark x1="70339" y1="60052" x2="53672" y2="74935"/>
                        <a14:foregroundMark x1="29096" y1="58225" x2="44633" y2="71279"/>
                        <a14:foregroundMark x1="32486" y1="65274" x2="37288" y2="69191"/>
                        <a14:foregroundMark x1="28249" y1="73107" x2="53390" y2="80157"/>
                        <a14:foregroundMark x1="52825" y1="80679" x2="75141" y2="73368"/>
                        <a14:foregroundMark x1="16102" y1="42559" x2="79379" y2="41253"/>
                        <a14:foregroundMark x1="16102" y1="27415" x2="91243" y2="26371"/>
                        <a14:foregroundMark x1="17514" y1="13316" x2="93503" y2="12010"/>
                      </a14:backgroundRemoval>
                    </a14:imgEffect>
                  </a14:imgLayer>
                </a14:imgProps>
              </a:ext>
              <a:ext uri="{28A0092B-C50C-407E-A947-70E740481C1C}">
                <a14:useLocalDpi xmlns:a14="http://schemas.microsoft.com/office/drawing/2010/main" val="0"/>
              </a:ext>
            </a:extLst>
          </a:blip>
          <a:srcRect/>
          <a:stretch>
            <a:fillRect/>
          </a:stretch>
        </p:blipFill>
        <p:spPr bwMode="auto">
          <a:xfrm>
            <a:off x="4573127" y="3505200"/>
            <a:ext cx="912288" cy="101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22" b="97911" l="3955" r="97458">
                        <a14:foregroundMark x1="50282" y1="5222" x2="49435" y2="94256"/>
                        <a14:foregroundMark x1="27966" y1="5744" x2="27966" y2="90339"/>
                        <a14:foregroundMark x1="74576" y1="5483" x2="70621" y2="89295"/>
                        <a14:foregroundMark x1="37288" y1="46736" x2="33051" y2="60836"/>
                        <a14:foregroundMark x1="55367" y1="45953" x2="61017" y2="61097"/>
                        <a14:foregroundMark x1="29379" y1="66841" x2="46610" y2="74674"/>
                      </a14:backgroundRemoval>
                    </a14:imgEffect>
                  </a14:imgLayer>
                </a14:imgProps>
              </a:ext>
              <a:ext uri="{28A0092B-C50C-407E-A947-70E740481C1C}">
                <a14:useLocalDpi xmlns:a14="http://schemas.microsoft.com/office/drawing/2010/main" val="0"/>
              </a:ext>
            </a:extLst>
          </a:blip>
          <a:srcRect/>
          <a:stretch>
            <a:fillRect/>
          </a:stretch>
        </p:blipFill>
        <p:spPr bwMode="auto">
          <a:xfrm>
            <a:off x="4563152" y="4648200"/>
            <a:ext cx="894268" cy="101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61" b="97911" l="3390" r="97458">
                        <a14:foregroundMark x1="50282" y1="3394" x2="47740" y2="93211"/>
                        <a14:foregroundMark x1="30226" y1="4439" x2="27966" y2="87728"/>
                        <a14:foregroundMark x1="72881" y1="3655" x2="70339" y2="91384"/>
                        <a14:foregroundMark x1="81356" y1="6527" x2="82768" y2="83551"/>
                        <a14:foregroundMark x1="61864" y1="3916" x2="56497" y2="89295"/>
                        <a14:foregroundMark x1="36723" y1="5222" x2="34746" y2="87728"/>
                        <a14:foregroundMark x1="17514" y1="4961" x2="17232" y2="84334"/>
                        <a14:foregroundMark x1="86723" y1="4700" x2="84463" y2="72063"/>
                        <a14:foregroundMark x1="64972" y1="51436" x2="64972" y2="79634"/>
                        <a14:foregroundMark x1="38418" y1="15405" x2="63277" y2="16188"/>
                        <a14:foregroundMark x1="32486" y1="23499" x2="66102" y2="23499"/>
                        <a14:foregroundMark x1="55650" y1="18538" x2="55367" y2="37598"/>
                        <a14:foregroundMark x1="41243" y1="16449" x2="44350" y2="45953"/>
                        <a14:foregroundMark x1="44915" y1="18277" x2="55367" y2="20366"/>
                        <a14:foregroundMark x1="37288" y1="30287" x2="60169" y2="27676"/>
                      </a14:backgroundRemoval>
                    </a14:imgEffect>
                  </a14:imgLayer>
                </a14:imgProps>
              </a:ext>
              <a:ext uri="{28A0092B-C50C-407E-A947-70E740481C1C}">
                <a14:useLocalDpi xmlns:a14="http://schemas.microsoft.com/office/drawing/2010/main" val="0"/>
              </a:ext>
            </a:extLst>
          </a:blip>
          <a:srcRect l="4162" t="2005" r="3075" b="2723"/>
          <a:stretch/>
        </p:blipFill>
        <p:spPr bwMode="auto">
          <a:xfrm>
            <a:off x="4610401" y="5715000"/>
            <a:ext cx="820868" cy="96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003" b="99124" l="2320" r="95360">
                        <a14:foregroundMark x1="30037" y1="12390" x2="67399" y2="12390"/>
                        <a14:foregroundMark x1="30037" y1="13767" x2="8791" y2="52315"/>
                        <a14:foregroundMark x1="17949" y1="23905" x2="6838" y2="44931"/>
                        <a14:foregroundMark x1="10745" y1="61076" x2="23199" y2="80225"/>
                        <a14:foregroundMark x1="24176" y1="82854" x2="40537" y2="88235"/>
                        <a14:foregroundMark x1="44444" y1="90864" x2="66422" y2="86483"/>
                        <a14:foregroundMark x1="87668" y1="57322" x2="71917" y2="82854"/>
                        <a14:foregroundMark x1="71551" y1="19524" x2="89255" y2="46934"/>
                        <a14:foregroundMark x1="85958" y1="46683" x2="87912" y2="53066"/>
                        <a14:foregroundMark x1="28083" y1="33542" x2="26496" y2="66458"/>
                        <a14:foregroundMark x1="68376" y1="30914" x2="68620" y2="69086"/>
                      </a14:backgroundRemoval>
                    </a14:imgEffect>
                  </a14:imgLayer>
                </a14:imgProps>
              </a:ext>
              <a:ext uri="{28A0092B-C50C-407E-A947-70E740481C1C}">
                <a14:useLocalDpi xmlns:a14="http://schemas.microsoft.com/office/drawing/2010/main" val="0"/>
              </a:ext>
            </a:extLst>
          </a:blip>
          <a:srcRect/>
          <a:stretch>
            <a:fillRect/>
          </a:stretch>
        </p:blipFill>
        <p:spPr bwMode="auto">
          <a:xfrm>
            <a:off x="5672206" y="5715000"/>
            <a:ext cx="1033136" cy="100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76748" y="5885408"/>
            <a:ext cx="938652" cy="62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05342" y="5816072"/>
            <a:ext cx="1271406" cy="76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200" y="215274"/>
            <a:ext cx="5080943" cy="830997"/>
          </a:xfrm>
          <a:prstGeom prst="rect">
            <a:avLst/>
          </a:prstGeom>
          <a:noFill/>
        </p:spPr>
        <p:txBody>
          <a:bodyPr wrap="none" rtlCol="0">
            <a:spAutoFit/>
          </a:bodyPr>
          <a:lstStyle/>
          <a:p>
            <a:pPr algn="ctr"/>
            <a:r>
              <a:rPr lang="en-US" sz="2400" b="1" dirty="0" smtClean="0">
                <a:latin typeface="Arial" pitchFamily="34" charset="0"/>
                <a:cs typeface="Arial" pitchFamily="34" charset="0"/>
              </a:rPr>
              <a:t>SECURITY AGENCY OWNERSHIP</a:t>
            </a:r>
          </a:p>
          <a:p>
            <a:pPr algn="ctr"/>
            <a:r>
              <a:rPr lang="en-US" sz="2400" b="1" dirty="0" smtClean="0">
                <a:latin typeface="Arial" pitchFamily="34" charset="0"/>
                <a:cs typeface="Arial" pitchFamily="34" charset="0"/>
              </a:rPr>
              <a:t>AND MANAGEMENT</a:t>
            </a:r>
            <a:endParaRPr lang="en-PH" sz="2400" b="1" dirty="0">
              <a:latin typeface="Arial" pitchFamily="34" charset="0"/>
              <a:cs typeface="Arial" pitchFamily="34" charset="0"/>
            </a:endParaRPr>
          </a:p>
        </p:txBody>
      </p:sp>
    </p:spTree>
    <p:extLst>
      <p:ext uri="{BB962C8B-B14F-4D97-AF65-F5344CB8AC3E}">
        <p14:creationId xmlns:p14="http://schemas.microsoft.com/office/powerpoint/2010/main" val="711602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8654" y1="4615" x2="3846" y2="46923"/>
                        <a14:foregroundMark x1="91346" y1="3077" x2="17308" y2="73077"/>
                        <a14:foregroundMark x1="4808" y1="72308" x2="33654" y2="82308"/>
                        <a14:foregroundMark x1="2885" y1="76154" x2="48077" y2="98462"/>
                        <a14:foregroundMark x1="60577" y1="38462" x2="45192" y2="60000"/>
                        <a14:foregroundMark x1="93269" y1="1538" x2="93269" y2="1538"/>
                        <a14:foregroundMark x1="97115" y1="769" x2="97115" y2="76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34200" y="4872705"/>
            <a:ext cx="1377241" cy="172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570680519"/>
              </p:ext>
            </p:extLst>
          </p:nvPr>
        </p:nvGraphicFramePr>
        <p:xfrm>
          <a:off x="228599" y="1371600"/>
          <a:ext cx="4495801" cy="5353878"/>
        </p:xfrm>
        <a:graphic>
          <a:graphicData uri="http://schemas.openxmlformats.org/drawingml/2006/table">
            <a:tbl>
              <a:tblPr firstRow="1" bandRow="1">
                <a:tableStyleId>{5940675A-B579-460E-94D1-54222C63F5DA}</a:tableStyleId>
              </a:tblPr>
              <a:tblGrid>
                <a:gridCol w="1552765"/>
                <a:gridCol w="2943036"/>
              </a:tblGrid>
              <a:tr h="7903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CAV. IKE GALANG STORY</a:t>
                      </a:r>
                      <a:endParaRPr lang="en-US" sz="2000" b="1" dirty="0" smtClean="0">
                        <a:latin typeface="Arial" pitchFamily="34" charset="0"/>
                        <a:cs typeface="Arial" pitchFamily="34" charset="0"/>
                      </a:endParaRPr>
                    </a:p>
                  </a:txBody>
                  <a:tcPr>
                    <a:solidFill>
                      <a:schemeClr val="bg1">
                        <a:lumMod val="85000"/>
                        <a:alpha val="79000"/>
                      </a:schemeClr>
                    </a:solidFill>
                  </a:tcPr>
                </a:tc>
                <a:tc hMerge="1">
                  <a:txBody>
                    <a:bodyPr/>
                    <a:lstStyle/>
                    <a:p>
                      <a:endParaRPr lang="en-PH" dirty="0"/>
                    </a:p>
                  </a:txBody>
                  <a:tcPr/>
                </a:tc>
              </a:tr>
              <a:tr h="576064">
                <a:tc>
                  <a:txBody>
                    <a:bodyPr/>
                    <a:lstStyle/>
                    <a:p>
                      <a:pPr algn="ctr"/>
                      <a:r>
                        <a:rPr lang="en-US" sz="2000" b="1" dirty="0" smtClean="0">
                          <a:latin typeface="Arial" pitchFamily="34" charset="0"/>
                          <a:cs typeface="Arial" pitchFamily="34" charset="0"/>
                        </a:rPr>
                        <a:t>PMA Class 1972</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President</a:t>
                      </a:r>
                      <a:r>
                        <a:rPr lang="en-US" sz="2000" b="1" baseline="0" dirty="0" smtClean="0">
                          <a:latin typeface="Arial" pitchFamily="34" charset="0"/>
                          <a:cs typeface="Arial" pitchFamily="34" charset="0"/>
                        </a:rPr>
                        <a:t> &amp; Partner in 2 Security Agencies</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l"/>
                      <a:r>
                        <a:rPr lang="en-US" sz="2000" b="1" dirty="0" smtClean="0">
                          <a:latin typeface="Arial" pitchFamily="34" charset="0"/>
                          <a:cs typeface="Arial" pitchFamily="34" charset="0"/>
                        </a:rPr>
                        <a:t>2004</a:t>
                      </a:r>
                      <a:endParaRPr lang="en-PH" sz="2000" b="1"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Retired</a:t>
                      </a:r>
                      <a:r>
                        <a:rPr lang="en-US" sz="2000" b="1" baseline="0" dirty="0" smtClean="0">
                          <a:latin typeface="Arial" pitchFamily="34" charset="0"/>
                          <a:cs typeface="Arial" pitchFamily="34" charset="0"/>
                        </a:rPr>
                        <a:t> from PNP</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l"/>
                      <a:r>
                        <a:rPr lang="en-US" sz="2000" b="1" dirty="0" smtClean="0">
                          <a:latin typeface="Arial" pitchFamily="34" charset="0"/>
                          <a:cs typeface="Arial" pitchFamily="34" charset="0"/>
                        </a:rPr>
                        <a:t>1986</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Legaspi &amp; Corps </a:t>
                      </a:r>
                      <a:r>
                        <a:rPr lang="en-US" sz="2000" b="1" dirty="0" smtClean="0">
                          <a:latin typeface="Arial" pitchFamily="34" charset="0"/>
                          <a:cs typeface="Arial" pitchFamily="34" charset="0"/>
                        </a:rPr>
                        <a:t>Security Established</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1274752">
                <a:tc>
                  <a:txBody>
                    <a:bodyPr/>
                    <a:lstStyle/>
                    <a:p>
                      <a:pPr algn="l"/>
                      <a:r>
                        <a:rPr lang="en-US" sz="2000" b="1" dirty="0" smtClean="0">
                          <a:latin typeface="Arial" pitchFamily="34" charset="0"/>
                          <a:cs typeface="Arial" pitchFamily="34" charset="0"/>
                        </a:rPr>
                        <a:t>2023</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1700++ Strong Security Guard </a:t>
                      </a:r>
                    </a:p>
                    <a:p>
                      <a:r>
                        <a:rPr lang="en-US" sz="2000" b="1" dirty="0" smtClean="0">
                          <a:latin typeface="Arial" pitchFamily="34" charset="0"/>
                          <a:cs typeface="Arial" pitchFamily="34" charset="0"/>
                        </a:rPr>
                        <a:t>Force</a:t>
                      </a:r>
                    </a:p>
                  </a:txBody>
                  <a:tcPr anchor="ctr">
                    <a:solidFill>
                      <a:schemeClr val="bg1">
                        <a:lumMod val="85000"/>
                        <a:alpha val="79000"/>
                      </a:schemeClr>
                    </a:solidFill>
                  </a:tcPr>
                </a:tc>
              </a:tr>
              <a:tr h="71772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Capital:</a:t>
                      </a:r>
                      <a:r>
                        <a:rPr lang="en-US" sz="2000" b="1" baseline="0" dirty="0" smtClean="0">
                          <a:latin typeface="Arial" pitchFamily="34" charset="0"/>
                          <a:cs typeface="Arial" pitchFamily="34" charset="0"/>
                        </a:rPr>
                        <a:t> </a:t>
                      </a:r>
                      <a:r>
                        <a:rPr lang="en-US" sz="2000" b="1" baseline="0" dirty="0" smtClean="0">
                          <a:latin typeface="Arial" pitchFamily="34" charset="0"/>
                          <a:cs typeface="Arial" pitchFamily="34" charset="0"/>
                        </a:rPr>
                        <a:t>Service Reputation, Leadership, Professionalism</a:t>
                      </a:r>
                      <a:r>
                        <a:rPr lang="en-US" sz="2000" b="1" baseline="0" dirty="0" smtClean="0">
                          <a:latin typeface="Arial" pitchFamily="34" charset="0"/>
                          <a:cs typeface="Arial" pitchFamily="34" charset="0"/>
                        </a:rPr>
                        <a:t>, </a:t>
                      </a:r>
                      <a:r>
                        <a:rPr lang="en-US" sz="2000" b="1" baseline="0" dirty="0" smtClean="0">
                          <a:latin typeface="Arial" pitchFamily="34" charset="0"/>
                          <a:cs typeface="Arial" pitchFamily="34" charset="0"/>
                        </a:rPr>
                        <a:t>Hands-on Management, Competence</a:t>
                      </a:r>
                      <a:r>
                        <a:rPr lang="en-US" sz="2000" b="1" baseline="0" dirty="0" smtClean="0">
                          <a:latin typeface="Arial" pitchFamily="34" charset="0"/>
                          <a:cs typeface="Arial" pitchFamily="34" charset="0"/>
                        </a:rPr>
                        <a:t>, Service Integrity</a:t>
                      </a:r>
                      <a:endParaRPr lang="en-PH" sz="2000" b="1" dirty="0">
                        <a:latin typeface="Arial" pitchFamily="34" charset="0"/>
                        <a:cs typeface="Arial" pitchFamily="34" charset="0"/>
                      </a:endParaRPr>
                    </a:p>
                  </a:txBody>
                  <a:tcPr anchor="ctr">
                    <a:solidFill>
                      <a:schemeClr val="bg1">
                        <a:lumMod val="85000"/>
                        <a:alpha val="79000"/>
                      </a:schemeClr>
                    </a:solidFill>
                  </a:tcPr>
                </a:tc>
                <a:tc hMerge="1">
                  <a:txBody>
                    <a:bodyPr/>
                    <a:lstStyle/>
                    <a:p>
                      <a:endParaRPr lang="en-US" sz="2000" b="1" dirty="0" smtClean="0">
                        <a:latin typeface="Arial" pitchFamily="34" charset="0"/>
                        <a:cs typeface="Arial" pitchFamily="34" charset="0"/>
                      </a:endParaRPr>
                    </a:p>
                  </a:txBody>
                  <a:tcPr>
                    <a:solidFill>
                      <a:schemeClr val="bg1">
                        <a:lumMod val="85000"/>
                        <a:alpha val="63000"/>
                      </a:schemeClr>
                    </a:solidFill>
                  </a:tcPr>
                </a:tc>
              </a:tr>
            </a:tbl>
          </a:graphicData>
        </a:graphic>
      </p:graphicFrame>
      <p:pic>
        <p:nvPicPr>
          <p:cNvPr id="2051"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3160" t="11096" r="15680" b="8472"/>
          <a:stretch/>
        </p:blipFill>
        <p:spPr bwMode="auto">
          <a:xfrm>
            <a:off x="5244073" y="1366350"/>
            <a:ext cx="302704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4600" y="324461"/>
            <a:ext cx="5080943" cy="830997"/>
          </a:xfrm>
          <a:prstGeom prst="rect">
            <a:avLst/>
          </a:prstGeom>
          <a:noFill/>
        </p:spPr>
        <p:txBody>
          <a:bodyPr wrap="none" rtlCol="0">
            <a:spAutoFit/>
          </a:bodyPr>
          <a:lstStyle/>
          <a:p>
            <a:pPr algn="ctr"/>
            <a:r>
              <a:rPr lang="en-US" sz="2400" b="1" dirty="0" smtClean="0">
                <a:latin typeface="Arial" pitchFamily="34" charset="0"/>
                <a:cs typeface="Arial" pitchFamily="34" charset="0"/>
              </a:rPr>
              <a:t>SECURITY AGENCY OWNERSHIP</a:t>
            </a:r>
          </a:p>
          <a:p>
            <a:pPr algn="ctr"/>
            <a:r>
              <a:rPr lang="en-US" sz="2400" b="1" dirty="0" smtClean="0">
                <a:latin typeface="Arial" pitchFamily="34" charset="0"/>
                <a:cs typeface="Arial" pitchFamily="34" charset="0"/>
              </a:rPr>
              <a:t>AND MANAGEMENT</a:t>
            </a:r>
            <a:endParaRPr lang="en-PH" sz="2400" b="1" dirty="0">
              <a:latin typeface="Arial" pitchFamily="34" charset="0"/>
              <a:cs typeface="Arial" pitchFamily="34" charset="0"/>
            </a:endParaRPr>
          </a:p>
        </p:txBody>
      </p:sp>
      <p:pic>
        <p:nvPicPr>
          <p:cNvPr id="389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2872" y="4814318"/>
            <a:ext cx="16055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208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4838602"/>
              </p:ext>
            </p:extLst>
          </p:nvPr>
        </p:nvGraphicFramePr>
        <p:xfrm>
          <a:off x="152400" y="1295400"/>
          <a:ext cx="4584113" cy="5440680"/>
        </p:xfrm>
        <a:graphic>
          <a:graphicData uri="http://schemas.openxmlformats.org/drawingml/2006/table">
            <a:tbl>
              <a:tblPr firstRow="1" bandRow="1">
                <a:tableStyleId>{5940675A-B579-460E-94D1-54222C63F5DA}</a:tableStyleId>
              </a:tblPr>
              <a:tblGrid>
                <a:gridCol w="1680620"/>
                <a:gridCol w="2903493"/>
              </a:tblGrid>
              <a:tr h="25855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CAV. JOEL SUPAN STORY</a:t>
                      </a:r>
                      <a:endParaRPr lang="en-US" sz="2400" b="1" dirty="0" smtClean="0">
                        <a:latin typeface="Arial" pitchFamily="34" charset="0"/>
                        <a:cs typeface="Arial" pitchFamily="34" charset="0"/>
                      </a:endParaRPr>
                    </a:p>
                  </a:txBody>
                  <a:tcPr>
                    <a:solidFill>
                      <a:schemeClr val="bg1">
                        <a:lumMod val="85000"/>
                        <a:alpha val="63000"/>
                      </a:schemeClr>
                    </a:solidFill>
                  </a:tcPr>
                </a:tc>
                <a:tc hMerge="1">
                  <a:txBody>
                    <a:bodyPr/>
                    <a:lstStyle/>
                    <a:p>
                      <a:endParaRPr lang="en-PH" dirty="0"/>
                    </a:p>
                  </a:txBody>
                  <a:tcPr/>
                </a:tc>
              </a:tr>
              <a:tr h="576064">
                <a:tc>
                  <a:txBody>
                    <a:bodyPr/>
                    <a:lstStyle/>
                    <a:p>
                      <a:pPr algn="ctr"/>
                      <a:r>
                        <a:rPr lang="en-US" sz="2000" b="1" dirty="0" smtClean="0">
                          <a:latin typeface="Arial" pitchFamily="34" charset="0"/>
                          <a:cs typeface="Arial" pitchFamily="34" charset="0"/>
                        </a:rPr>
                        <a:t>PMA Class </a:t>
                      </a:r>
                      <a:r>
                        <a:rPr lang="en-US" sz="2000" b="1" dirty="0" smtClean="0">
                          <a:latin typeface="Arial" pitchFamily="34" charset="0"/>
                          <a:cs typeface="Arial" pitchFamily="34" charset="0"/>
                        </a:rPr>
                        <a:t>1981</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President and CEO</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576064">
                <a:tc>
                  <a:txBody>
                    <a:bodyPr/>
                    <a:lstStyle/>
                    <a:p>
                      <a:pPr algn="ctr"/>
                      <a:r>
                        <a:rPr lang="en-US" sz="2000" b="1" dirty="0" smtClean="0">
                          <a:latin typeface="Arial" pitchFamily="34" charset="0"/>
                          <a:cs typeface="Arial" pitchFamily="34" charset="0"/>
                        </a:rPr>
                        <a:t>1986</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Resigned from the Philippine Navy</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1264920">
                <a:tc>
                  <a:txBody>
                    <a:bodyPr/>
                    <a:lstStyle/>
                    <a:p>
                      <a:pPr algn="ctr"/>
                      <a:r>
                        <a:rPr lang="en-US" sz="2000" b="1" dirty="0" smtClean="0">
                          <a:latin typeface="Arial" pitchFamily="34" charset="0"/>
                          <a:cs typeface="Arial" pitchFamily="34" charset="0"/>
                        </a:rPr>
                        <a:t>1990</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Established Stonewall Security Concepts &amp; Consulting</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944880">
                <a:tc>
                  <a:txBody>
                    <a:bodyPr/>
                    <a:lstStyle/>
                    <a:p>
                      <a:pPr algn="ctr"/>
                      <a:r>
                        <a:rPr lang="en-US" sz="2000" b="1" dirty="0" smtClean="0">
                          <a:latin typeface="Arial" pitchFamily="34" charset="0"/>
                          <a:cs typeface="Arial" pitchFamily="34" charset="0"/>
                        </a:rPr>
                        <a:t>2023</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Sustained</a:t>
                      </a:r>
                      <a:r>
                        <a:rPr lang="en-US" sz="2000" b="1" baseline="0" dirty="0" smtClean="0">
                          <a:latin typeface="Arial" pitchFamily="34" charset="0"/>
                          <a:cs typeface="Arial" pitchFamily="34" charset="0"/>
                        </a:rPr>
                        <a:t> his Company to be a Leader in its Industry</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717728">
                <a:tc gridSpan="2">
                  <a:txBody>
                    <a:bodyPr/>
                    <a:lstStyle/>
                    <a:p>
                      <a:pPr algn="l"/>
                      <a:r>
                        <a:rPr lang="en-US" sz="2000" b="1" dirty="0" smtClean="0">
                          <a:latin typeface="Arial" pitchFamily="34" charset="0"/>
                          <a:cs typeface="Arial" pitchFamily="34" charset="0"/>
                        </a:rPr>
                        <a:t>Capital:</a:t>
                      </a:r>
                      <a:r>
                        <a:rPr lang="en-US" sz="2000" b="1" baseline="0" dirty="0" smtClean="0">
                          <a:latin typeface="Arial" pitchFamily="34" charset="0"/>
                          <a:cs typeface="Arial" pitchFamily="34" charset="0"/>
                        </a:rPr>
                        <a:t> Guts, Grit,</a:t>
                      </a:r>
                      <a:r>
                        <a:rPr lang="en-US" sz="2000" b="1" dirty="0" smtClean="0">
                          <a:latin typeface="Arial" pitchFamily="34" charset="0"/>
                          <a:cs typeface="Arial" pitchFamily="34" charset="0"/>
                        </a:rPr>
                        <a:t> Continuous</a:t>
                      </a:r>
                      <a:r>
                        <a:rPr lang="en-US" sz="2000" b="1" baseline="0" dirty="0" smtClean="0">
                          <a:latin typeface="Arial" pitchFamily="34" charset="0"/>
                          <a:cs typeface="Arial" pitchFamily="34" charset="0"/>
                        </a:rPr>
                        <a:t> Learning, Challenged the Status Quo, Creativity, Perseverance, Passion, </a:t>
                      </a:r>
                      <a:r>
                        <a:rPr lang="en-US" sz="2000" b="1" dirty="0" smtClean="0">
                          <a:latin typeface="Arial" pitchFamily="34" charset="0"/>
                          <a:cs typeface="Arial" pitchFamily="34" charset="0"/>
                        </a:rPr>
                        <a:t>Professional Integrity</a:t>
                      </a:r>
                      <a:endParaRPr lang="en-PH" sz="2000" b="1" dirty="0">
                        <a:latin typeface="Arial" pitchFamily="34" charset="0"/>
                        <a:cs typeface="Arial" pitchFamily="34" charset="0"/>
                      </a:endParaRPr>
                    </a:p>
                  </a:txBody>
                  <a:tcPr anchor="ctr">
                    <a:solidFill>
                      <a:schemeClr val="bg1">
                        <a:lumMod val="85000"/>
                        <a:alpha val="63000"/>
                      </a:schemeClr>
                    </a:solidFill>
                  </a:tcPr>
                </a:tc>
                <a:tc hMerge="1">
                  <a:txBody>
                    <a:bodyPr/>
                    <a:lstStyle/>
                    <a:p>
                      <a:endParaRPr lang="en-US" sz="2000" b="1" dirty="0" smtClean="0">
                        <a:latin typeface="Arial" pitchFamily="34" charset="0"/>
                        <a:cs typeface="Arial" pitchFamily="34" charset="0"/>
                      </a:endParaRPr>
                    </a:p>
                  </a:txBody>
                  <a:tcPr>
                    <a:solidFill>
                      <a:schemeClr val="bg1">
                        <a:lumMod val="85000"/>
                        <a:alpha val="63000"/>
                      </a:schemeClr>
                    </a:solidFill>
                  </a:tcPr>
                </a:tc>
              </a:tr>
            </a:tbl>
          </a:graphicData>
        </a:graphic>
      </p:graphicFrame>
      <p:sp>
        <p:nvSpPr>
          <p:cNvPr id="8" name="TextBox 7"/>
          <p:cNvSpPr txBox="1"/>
          <p:nvPr/>
        </p:nvSpPr>
        <p:spPr>
          <a:xfrm>
            <a:off x="1758775" y="228600"/>
            <a:ext cx="5955476" cy="954107"/>
          </a:xfrm>
          <a:prstGeom prst="rect">
            <a:avLst/>
          </a:prstGeom>
          <a:noFill/>
        </p:spPr>
        <p:txBody>
          <a:bodyPr wrap="none" rtlCol="0">
            <a:spAutoFit/>
          </a:bodyPr>
          <a:lstStyle/>
          <a:p>
            <a:pPr algn="ctr"/>
            <a:r>
              <a:rPr lang="en-US" sz="2800" b="1" dirty="0" smtClean="0">
                <a:latin typeface="Arial" pitchFamily="34" charset="0"/>
                <a:cs typeface="Arial" pitchFamily="34" charset="0"/>
              </a:rPr>
              <a:t>Security Programs and Hardware </a:t>
            </a:r>
          </a:p>
          <a:p>
            <a:pPr algn="ctr"/>
            <a:r>
              <a:rPr lang="en-US" sz="2800" b="1" dirty="0" smtClean="0">
                <a:latin typeface="Arial" pitchFamily="34" charset="0"/>
                <a:cs typeface="Arial" pitchFamily="34" charset="0"/>
              </a:rPr>
              <a:t>Creator and Producer</a:t>
            </a:r>
            <a:endParaRPr lang="en-PH" sz="2800" b="1" dirty="0">
              <a:latin typeface="Arial" pitchFamily="34" charset="0"/>
              <a:cs typeface="Arial" pitchFamily="34" charset="0"/>
            </a:endParaRPr>
          </a:p>
        </p:txBody>
      </p:sp>
      <p:pic>
        <p:nvPicPr>
          <p:cNvPr id="3481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1" b="100000" l="0" r="100000">
                        <a14:backgroundMark x1="16159" y1="3979" x2="5488" y2="20690"/>
                        <a14:backgroundMark x1="14634" y1="19761" x2="14634" y2="19761"/>
                        <a14:backgroundMark x1="18902" y1="13926" x2="3963" y2="42308"/>
                        <a14:backgroundMark x1="92683" y1="9151" x2="91006" y2="91379"/>
                        <a14:backgroundMark x1="5183" y1="2255" x2="91463" y2="2918"/>
                        <a14:backgroundMark x1="7927" y1="2255" x2="97409" y2="7427"/>
                        <a14:backgroundMark x1="4268" y1="5968" x2="7470" y2="90981"/>
                        <a14:backgroundMark x1="1982" y1="31034" x2="3201" y2="95491"/>
                        <a14:backgroundMark x1="8232" y1="72546" x2="35823" y2="97613"/>
                        <a14:backgroundMark x1="66616" y1="5968" x2="91006" y2="28647"/>
                        <a14:backgroundMark x1="91006" y1="68037" x2="80030" y2="95889"/>
                        <a14:backgroundMark x1="84299" y1="80106" x2="61890" y2="97878"/>
                      </a14:backgroundRemoval>
                    </a14:imgEffect>
                  </a14:imgLayer>
                </a14:imgProps>
              </a:ext>
              <a:ext uri="{28A0092B-C50C-407E-A947-70E740481C1C}">
                <a14:useLocalDpi xmlns:a14="http://schemas.microsoft.com/office/drawing/2010/main" val="0"/>
              </a:ext>
            </a:extLst>
          </a:blip>
          <a:srcRect/>
          <a:stretch>
            <a:fillRect/>
          </a:stretch>
        </p:blipFill>
        <p:spPr bwMode="auto">
          <a:xfrm>
            <a:off x="5809884" y="1143000"/>
            <a:ext cx="3004708"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martn\Desktop\STONEWALL\stonewall security mode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572000"/>
            <a:ext cx="979538" cy="91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866" y="2514600"/>
            <a:ext cx="761134" cy="9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476888"/>
            <a:ext cx="1025601" cy="115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3149" y="4705415"/>
            <a:ext cx="913052" cy="72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225" r="100000">
                        <a14:foregroundMark x1="24270" y1="52870" x2="32584" y2="53474"/>
                        <a14:foregroundMark x1="74607" y1="53474" x2="78876" y2="54985"/>
                        <a14:foregroundMark x1="49888" y1="4834" x2="56404" y2="4532"/>
                        <a14:backgroundMark x1="39551" y1="80967" x2="52135" y2="80363"/>
                        <a14:backgroundMark x1="79326" y1="92447" x2="91910" y2="90937"/>
                      </a14:backgroundRemoval>
                    </a14:imgEffect>
                  </a14:imgLayer>
                </a14:imgProps>
              </a:ext>
              <a:ext uri="{28A0092B-C50C-407E-A947-70E740481C1C}">
                <a14:useLocalDpi xmlns:a14="http://schemas.microsoft.com/office/drawing/2010/main" val="0"/>
              </a:ext>
            </a:extLst>
          </a:blip>
          <a:srcRect/>
          <a:stretch>
            <a:fillRect/>
          </a:stretch>
        </p:blipFill>
        <p:spPr bwMode="auto">
          <a:xfrm>
            <a:off x="4779005" y="5453525"/>
            <a:ext cx="1230288" cy="91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866" y="1371600"/>
            <a:ext cx="761134" cy="97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7516" y="4572000"/>
            <a:ext cx="771084" cy="110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79285" y="4863140"/>
            <a:ext cx="587189" cy="78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70" b="100000" l="357" r="100000"/>
                    </a14:imgEffect>
                  </a14:imgLayer>
                </a14:imgProps>
              </a:ext>
              <a:ext uri="{28A0092B-C50C-407E-A947-70E740481C1C}">
                <a14:useLocalDpi xmlns:a14="http://schemas.microsoft.com/office/drawing/2010/main" val="0"/>
              </a:ext>
            </a:extLst>
          </a:blip>
          <a:srcRect/>
          <a:stretch>
            <a:fillRect/>
          </a:stretch>
        </p:blipFill>
        <p:spPr bwMode="auto">
          <a:xfrm>
            <a:off x="6172200" y="5806972"/>
            <a:ext cx="2030486" cy="41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21622" y="6519041"/>
            <a:ext cx="2326214" cy="307777"/>
          </a:xfrm>
          <a:prstGeom prst="rect">
            <a:avLst/>
          </a:prstGeom>
          <a:noFill/>
        </p:spPr>
        <p:txBody>
          <a:bodyPr wrap="none" rtlCol="0">
            <a:spAutoFit/>
          </a:bodyPr>
          <a:lstStyle/>
          <a:p>
            <a:r>
              <a:rPr lang="en-US" sz="1400" b="1" dirty="0" smtClean="0">
                <a:latin typeface="+mj-lt"/>
              </a:rPr>
              <a:t>NON-LETHAL WEAPONS</a:t>
            </a:r>
            <a:endParaRPr lang="en-PH" sz="1400" b="1" dirty="0">
              <a:latin typeface="+mj-lt"/>
            </a:endParaRPr>
          </a:p>
        </p:txBody>
      </p:sp>
      <p:pic>
        <p:nvPicPr>
          <p:cNvPr id="34824" name="Picture 8"/>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25581"/>
          <a:stretch/>
        </p:blipFill>
        <p:spPr bwMode="auto">
          <a:xfrm>
            <a:off x="6781800" y="6172200"/>
            <a:ext cx="1436286" cy="40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9286" y="5715000"/>
            <a:ext cx="1067670" cy="52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53400" y="6107877"/>
            <a:ext cx="990600" cy="52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08304" y="5426459"/>
            <a:ext cx="865942" cy="415498"/>
          </a:xfrm>
          <a:prstGeom prst="rect">
            <a:avLst/>
          </a:prstGeom>
          <a:noFill/>
        </p:spPr>
        <p:txBody>
          <a:bodyPr wrap="none" rtlCol="0">
            <a:spAutoFit/>
          </a:bodyPr>
          <a:lstStyle/>
          <a:p>
            <a:pPr algn="ctr"/>
            <a:r>
              <a:rPr lang="en-US" sz="1050" b="1" dirty="0" smtClean="0">
                <a:latin typeface="+mj-lt"/>
              </a:rPr>
              <a:t>SECURITY</a:t>
            </a:r>
          </a:p>
          <a:p>
            <a:pPr algn="ctr"/>
            <a:r>
              <a:rPr lang="en-US" sz="1050" b="1" dirty="0" smtClean="0">
                <a:latin typeface="+mj-lt"/>
              </a:rPr>
              <a:t>MODEL</a:t>
            </a:r>
            <a:endParaRPr lang="en-PH" sz="1050" b="1" dirty="0">
              <a:latin typeface="+mj-lt"/>
            </a:endParaRPr>
          </a:p>
        </p:txBody>
      </p:sp>
      <p:sp>
        <p:nvSpPr>
          <p:cNvPr id="24" name="TextBox 23"/>
          <p:cNvSpPr txBox="1"/>
          <p:nvPr/>
        </p:nvSpPr>
        <p:spPr>
          <a:xfrm>
            <a:off x="4785405" y="6249737"/>
            <a:ext cx="1431802" cy="577081"/>
          </a:xfrm>
          <a:prstGeom prst="rect">
            <a:avLst/>
          </a:prstGeom>
          <a:noFill/>
        </p:spPr>
        <p:txBody>
          <a:bodyPr wrap="none" rtlCol="0">
            <a:spAutoFit/>
          </a:bodyPr>
          <a:lstStyle/>
          <a:p>
            <a:pPr algn="ctr"/>
            <a:r>
              <a:rPr lang="en-US" sz="1050" b="1" dirty="0" smtClean="0">
                <a:latin typeface="+mj-lt"/>
              </a:rPr>
              <a:t>THREAT </a:t>
            </a:r>
          </a:p>
          <a:p>
            <a:pPr algn="ctr"/>
            <a:r>
              <a:rPr lang="en-US" sz="1050" b="1" dirty="0" smtClean="0">
                <a:latin typeface="+mj-lt"/>
              </a:rPr>
              <a:t>DIFFERENTIATION </a:t>
            </a:r>
          </a:p>
          <a:p>
            <a:pPr algn="ctr"/>
            <a:r>
              <a:rPr lang="en-US" sz="1050" b="1" dirty="0" smtClean="0">
                <a:latin typeface="+mj-lt"/>
              </a:rPr>
              <a:t>MODEL</a:t>
            </a:r>
            <a:endParaRPr lang="en-PH" sz="1050" b="1" dirty="0">
              <a:latin typeface="+mj-lt"/>
            </a:endParaRPr>
          </a:p>
        </p:txBody>
      </p:sp>
    </p:spTree>
    <p:extLst>
      <p:ext uri="{BB962C8B-B14F-4D97-AF65-F5344CB8AC3E}">
        <p14:creationId xmlns:p14="http://schemas.microsoft.com/office/powerpoint/2010/main" val="537792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574" y="1181100"/>
            <a:ext cx="218122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168" y="4343400"/>
            <a:ext cx="289963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9" descr="ALLYN JOY MARIE CABUROG - Human Resources Recruitment Assistant - EMME  SECURITY GROUP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dirty="0"/>
          </a:p>
        </p:txBody>
      </p:sp>
      <p:graphicFrame>
        <p:nvGraphicFramePr>
          <p:cNvPr id="2" name="Table 1"/>
          <p:cNvGraphicFramePr>
            <a:graphicFrameLocks noGrp="1"/>
          </p:cNvGraphicFramePr>
          <p:nvPr>
            <p:extLst>
              <p:ext uri="{D42A27DB-BD31-4B8C-83A1-F6EECF244321}">
                <p14:modId xmlns:p14="http://schemas.microsoft.com/office/powerpoint/2010/main" val="3933021404"/>
              </p:ext>
            </p:extLst>
          </p:nvPr>
        </p:nvGraphicFramePr>
        <p:xfrm>
          <a:off x="76200" y="1219199"/>
          <a:ext cx="4648200" cy="5547360"/>
        </p:xfrm>
        <a:graphic>
          <a:graphicData uri="http://schemas.openxmlformats.org/drawingml/2006/table">
            <a:tbl>
              <a:tblPr firstRow="1" bandRow="1">
                <a:tableStyleId>{5940675A-B579-460E-94D1-54222C63F5DA}</a:tableStyleId>
              </a:tblPr>
              <a:tblGrid>
                <a:gridCol w="961697"/>
                <a:gridCol w="3686503"/>
              </a:tblGrid>
              <a:tr h="2569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CAV. </a:t>
                      </a:r>
                      <a:r>
                        <a:rPr lang="en-US" sz="2400" b="1" dirty="0" smtClean="0">
                          <a:latin typeface="Arial" pitchFamily="34" charset="0"/>
                          <a:cs typeface="Arial" pitchFamily="34" charset="0"/>
                        </a:rPr>
                        <a:t>ACE</a:t>
                      </a:r>
                      <a:r>
                        <a:rPr lang="en-US" sz="2400" b="1" baseline="0" dirty="0" smtClean="0">
                          <a:latin typeface="Arial" pitchFamily="34" charset="0"/>
                          <a:cs typeface="Arial" pitchFamily="34" charset="0"/>
                        </a:rPr>
                        <a:t> ESMARALDA </a:t>
                      </a:r>
                      <a:r>
                        <a:rPr lang="en-US" sz="2400" b="1" dirty="0" smtClean="0">
                          <a:latin typeface="Arial" pitchFamily="34" charset="0"/>
                          <a:cs typeface="Arial" pitchFamily="34" charset="0"/>
                        </a:rPr>
                        <a:t>STORY</a:t>
                      </a:r>
                      <a:endParaRPr lang="en-US" sz="2000" b="1" dirty="0" smtClean="0">
                        <a:latin typeface="Arial" pitchFamily="34" charset="0"/>
                        <a:cs typeface="Arial" pitchFamily="34" charset="0"/>
                      </a:endParaRPr>
                    </a:p>
                  </a:txBody>
                  <a:tcPr>
                    <a:solidFill>
                      <a:schemeClr val="bg1">
                        <a:lumMod val="85000"/>
                        <a:alpha val="79000"/>
                      </a:schemeClr>
                    </a:solidFill>
                  </a:tcPr>
                </a:tc>
                <a:tc hMerge="1">
                  <a:txBody>
                    <a:bodyPr/>
                    <a:lstStyle/>
                    <a:p>
                      <a:endParaRPr lang="en-PH" dirty="0"/>
                    </a:p>
                  </a:txBody>
                  <a:tcPr/>
                </a:tc>
              </a:tr>
              <a:tr h="576064">
                <a:tc>
                  <a:txBody>
                    <a:bodyPr/>
                    <a:lstStyle/>
                    <a:p>
                      <a:pPr algn="ctr"/>
                      <a:r>
                        <a:rPr lang="en-US" sz="2000" b="1" dirty="0" smtClean="0">
                          <a:latin typeface="Arial" pitchFamily="34" charset="0"/>
                          <a:cs typeface="Arial" pitchFamily="34" charset="0"/>
                        </a:rPr>
                        <a:t>PMA Class 1989</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Company</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President &amp;</a:t>
                      </a:r>
                      <a:r>
                        <a:rPr lang="en-US" sz="2000" b="1" baseline="0" dirty="0" smtClean="0">
                          <a:latin typeface="Arial" pitchFamily="34" charset="0"/>
                          <a:cs typeface="Arial" pitchFamily="34" charset="0"/>
                        </a:rPr>
                        <a:t> Managing Director</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1997</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baseline="0" dirty="0" smtClean="0">
                          <a:latin typeface="Arial" pitchFamily="34" charset="0"/>
                          <a:cs typeface="Arial" pitchFamily="34" charset="0"/>
                        </a:rPr>
                        <a:t>Resigned from the </a:t>
                      </a:r>
                    </a:p>
                    <a:p>
                      <a:r>
                        <a:rPr lang="en-US" sz="2000" b="1" baseline="0" dirty="0" smtClean="0">
                          <a:latin typeface="Arial" pitchFamily="34" charset="0"/>
                          <a:cs typeface="Arial" pitchFamily="34" charset="0"/>
                        </a:rPr>
                        <a:t>Philippine Army</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2004</a:t>
                      </a:r>
                      <a:endParaRPr lang="en-PH" sz="2000" b="1"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Established Ace and Associates </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2023</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Sustained his Company and</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Technical </a:t>
                      </a:r>
                      <a:r>
                        <a:rPr lang="en-US" sz="2000" b="1" dirty="0" smtClean="0">
                          <a:latin typeface="Arial" pitchFamily="34" charset="0"/>
                          <a:cs typeface="Arial" pitchFamily="34" charset="0"/>
                        </a:rPr>
                        <a:t>Security Design Consultant for Senate, BSP, BPI, BDO, </a:t>
                      </a:r>
                      <a:r>
                        <a:rPr lang="en-US" sz="2000" b="1" dirty="0" smtClean="0">
                          <a:latin typeface="Arial" pitchFamily="34" charset="0"/>
                          <a:cs typeface="Arial" pitchFamily="34" charset="0"/>
                        </a:rPr>
                        <a:t>Ayala,</a:t>
                      </a:r>
                      <a:r>
                        <a:rPr lang="en-US" sz="2000" b="1" baseline="0" dirty="0" smtClean="0">
                          <a:latin typeface="Arial" pitchFamily="34" charset="0"/>
                          <a:cs typeface="Arial" pitchFamily="34" charset="0"/>
                        </a:rPr>
                        <a:t> etc.</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717728">
                <a:tc gridSpan="2">
                  <a:txBody>
                    <a:bodyPr/>
                    <a:lstStyle/>
                    <a:p>
                      <a:pPr algn="l"/>
                      <a:r>
                        <a:rPr lang="en-US" sz="2000" b="1" dirty="0" smtClean="0">
                          <a:latin typeface="Arial" pitchFamily="34" charset="0"/>
                          <a:cs typeface="Arial" pitchFamily="34" charset="0"/>
                        </a:rPr>
                        <a:t>Capital:</a:t>
                      </a:r>
                      <a:r>
                        <a:rPr lang="en-US" sz="2000" b="1" baseline="0" dirty="0" smtClean="0">
                          <a:latin typeface="Arial" pitchFamily="34" charset="0"/>
                          <a:cs typeface="Arial" pitchFamily="34" charset="0"/>
                        </a:rPr>
                        <a:t> </a:t>
                      </a:r>
                      <a:r>
                        <a:rPr lang="en-US" sz="2000" b="1" baseline="0" dirty="0" smtClean="0">
                          <a:latin typeface="Arial" pitchFamily="34" charset="0"/>
                          <a:cs typeface="Arial" pitchFamily="34" charset="0"/>
                        </a:rPr>
                        <a:t>Guts, Grit, Professionalism</a:t>
                      </a:r>
                      <a:r>
                        <a:rPr lang="en-US" sz="2000" b="1" baseline="0" dirty="0" smtClean="0">
                          <a:latin typeface="Arial" pitchFamily="34" charset="0"/>
                          <a:cs typeface="Arial" pitchFamily="34" charset="0"/>
                        </a:rPr>
                        <a:t>, Continuous Education, Hands-on Quality Management, Integrity</a:t>
                      </a:r>
                      <a:endParaRPr lang="en-PH" sz="2000" b="1" dirty="0">
                        <a:latin typeface="Arial" pitchFamily="34" charset="0"/>
                        <a:cs typeface="Arial" pitchFamily="34" charset="0"/>
                      </a:endParaRPr>
                    </a:p>
                  </a:txBody>
                  <a:tcPr anchor="ctr">
                    <a:solidFill>
                      <a:schemeClr val="bg1">
                        <a:lumMod val="85000"/>
                        <a:alpha val="79000"/>
                      </a:schemeClr>
                    </a:solidFill>
                  </a:tcPr>
                </a:tc>
                <a:tc hMerge="1">
                  <a:txBody>
                    <a:bodyPr/>
                    <a:lstStyle/>
                    <a:p>
                      <a:endParaRPr lang="en-US" sz="2000" b="1" dirty="0" smtClean="0">
                        <a:latin typeface="Arial" pitchFamily="34" charset="0"/>
                        <a:cs typeface="Arial" pitchFamily="34" charset="0"/>
                      </a:endParaRPr>
                    </a:p>
                  </a:txBody>
                  <a:tcPr>
                    <a:solidFill>
                      <a:schemeClr val="bg1">
                        <a:lumMod val="85000"/>
                        <a:alpha val="63000"/>
                      </a:schemeClr>
                    </a:solidFill>
                  </a:tcPr>
                </a:tc>
              </a:tr>
            </a:tbl>
          </a:graphicData>
        </a:graphic>
      </p:graphicFrame>
      <p:pic>
        <p:nvPicPr>
          <p:cNvPr id="3584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24400" y="6052197"/>
            <a:ext cx="3861712" cy="57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775300" y="152400"/>
            <a:ext cx="4099199" cy="954107"/>
          </a:xfrm>
          <a:prstGeom prst="rect">
            <a:avLst/>
          </a:prstGeom>
          <a:noFill/>
        </p:spPr>
        <p:txBody>
          <a:bodyPr wrap="none" rtlCol="0">
            <a:spAutoFit/>
          </a:bodyPr>
          <a:lstStyle/>
          <a:p>
            <a:pPr algn="ctr"/>
            <a:r>
              <a:rPr lang="en-US" sz="2800" b="1" dirty="0" smtClean="0">
                <a:latin typeface="Arial" pitchFamily="34" charset="0"/>
                <a:cs typeface="Arial" pitchFamily="34" charset="0"/>
              </a:rPr>
              <a:t>Security </a:t>
            </a:r>
            <a:r>
              <a:rPr lang="en-US" sz="2800" b="1" dirty="0" smtClean="0">
                <a:latin typeface="Arial" pitchFamily="34" charset="0"/>
                <a:cs typeface="Arial" pitchFamily="34" charset="0"/>
              </a:rPr>
              <a:t>System </a:t>
            </a:r>
          </a:p>
          <a:p>
            <a:pPr algn="ctr"/>
            <a:r>
              <a:rPr lang="en-US" sz="2800" b="1" dirty="0" smtClean="0">
                <a:latin typeface="Arial" pitchFamily="34" charset="0"/>
                <a:cs typeface="Arial" pitchFamily="34" charset="0"/>
              </a:rPr>
              <a:t>Design and Consulting</a:t>
            </a:r>
            <a:endParaRPr lang="en-PH" sz="2800" b="1" dirty="0">
              <a:latin typeface="Arial" pitchFamily="34" charset="0"/>
              <a:cs typeface="Arial" pitchFamily="34" charset="0"/>
            </a:endParaRPr>
          </a:p>
        </p:txBody>
      </p:sp>
      <p:pic>
        <p:nvPicPr>
          <p:cNvPr id="35846"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90612" y="1219199"/>
            <a:ext cx="2044777" cy="15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90612" y="2743198"/>
            <a:ext cx="2059176" cy="137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808503" y="4114800"/>
            <a:ext cx="135966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48576" y="1181100"/>
            <a:ext cx="3875995" cy="48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94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9" descr="ALLYN JOY MARIE CABUROG - Human Resources Recruitment Assistant - EMME  SECURITY GROUP | Linked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dirty="0"/>
          </a:p>
        </p:txBody>
      </p:sp>
      <p:graphicFrame>
        <p:nvGraphicFramePr>
          <p:cNvPr id="2" name="Table 1"/>
          <p:cNvGraphicFramePr>
            <a:graphicFrameLocks noGrp="1"/>
          </p:cNvGraphicFramePr>
          <p:nvPr>
            <p:extLst>
              <p:ext uri="{D42A27DB-BD31-4B8C-83A1-F6EECF244321}">
                <p14:modId xmlns:p14="http://schemas.microsoft.com/office/powerpoint/2010/main" val="2740489971"/>
              </p:ext>
            </p:extLst>
          </p:nvPr>
        </p:nvGraphicFramePr>
        <p:xfrm>
          <a:off x="152400" y="1598752"/>
          <a:ext cx="4491158" cy="4497248"/>
        </p:xfrm>
        <a:graphic>
          <a:graphicData uri="http://schemas.openxmlformats.org/drawingml/2006/table">
            <a:tbl>
              <a:tblPr firstRow="1" bandRow="1">
                <a:tableStyleId>{5940675A-B579-460E-94D1-54222C63F5DA}</a:tableStyleId>
              </a:tblPr>
              <a:tblGrid>
                <a:gridCol w="1076707"/>
                <a:gridCol w="3414451"/>
              </a:tblGrid>
              <a:tr h="2569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CAV. </a:t>
                      </a:r>
                      <a:r>
                        <a:rPr lang="en-US" sz="2400" b="1" dirty="0" smtClean="0">
                          <a:latin typeface="Arial" pitchFamily="34" charset="0"/>
                          <a:cs typeface="Arial" pitchFamily="34" charset="0"/>
                        </a:rPr>
                        <a:t>ROZEL</a:t>
                      </a:r>
                      <a:r>
                        <a:rPr lang="en-US" sz="2400" b="1" baseline="0" dirty="0" smtClean="0">
                          <a:latin typeface="Arial" pitchFamily="34" charset="0"/>
                          <a:cs typeface="Arial" pitchFamily="34" charset="0"/>
                        </a:rPr>
                        <a:t> NARAG </a:t>
                      </a:r>
                      <a:r>
                        <a:rPr lang="en-US" sz="2400" b="1" dirty="0" smtClean="0">
                          <a:latin typeface="Arial" pitchFamily="34" charset="0"/>
                          <a:cs typeface="Arial" pitchFamily="34" charset="0"/>
                        </a:rPr>
                        <a:t>STORY</a:t>
                      </a:r>
                      <a:endParaRPr lang="en-US" sz="2000" b="1" dirty="0" smtClean="0">
                        <a:latin typeface="Arial" pitchFamily="34" charset="0"/>
                        <a:cs typeface="Arial" pitchFamily="34" charset="0"/>
                      </a:endParaRPr>
                    </a:p>
                  </a:txBody>
                  <a:tcPr>
                    <a:solidFill>
                      <a:schemeClr val="bg1">
                        <a:lumMod val="85000"/>
                        <a:alpha val="79000"/>
                      </a:schemeClr>
                    </a:solidFill>
                  </a:tcPr>
                </a:tc>
                <a:tc hMerge="1">
                  <a:txBody>
                    <a:bodyPr/>
                    <a:lstStyle/>
                    <a:p>
                      <a:endParaRPr lang="en-PH" dirty="0"/>
                    </a:p>
                  </a:txBody>
                  <a:tcPr/>
                </a:tc>
              </a:tr>
              <a:tr h="576064">
                <a:tc>
                  <a:txBody>
                    <a:bodyPr/>
                    <a:lstStyle/>
                    <a:p>
                      <a:pPr algn="ctr"/>
                      <a:r>
                        <a:rPr lang="en-US" sz="2000" b="1" dirty="0" smtClean="0">
                          <a:latin typeface="Arial" pitchFamily="34" charset="0"/>
                          <a:cs typeface="Arial" pitchFamily="34" charset="0"/>
                        </a:rPr>
                        <a:t>PMA Class 1995</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Executive Vice President &amp; General</a:t>
                      </a:r>
                      <a:r>
                        <a:rPr lang="en-US" sz="2000" b="1" baseline="0" dirty="0" smtClean="0">
                          <a:latin typeface="Arial" pitchFamily="34" charset="0"/>
                          <a:cs typeface="Arial" pitchFamily="34" charset="0"/>
                        </a:rPr>
                        <a:t> Manager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latin typeface="Arial" pitchFamily="34" charset="0"/>
                          <a:cs typeface="Arial" pitchFamily="34" charset="0"/>
                        </a:rPr>
                        <a:t>3</a:t>
                      </a:r>
                      <a:r>
                        <a:rPr lang="en-US" sz="2000" b="1" baseline="30000" dirty="0" smtClean="0">
                          <a:latin typeface="Arial" pitchFamily="34" charset="0"/>
                          <a:cs typeface="Arial" pitchFamily="34" charset="0"/>
                        </a:rPr>
                        <a:t>RD</a:t>
                      </a:r>
                      <a:r>
                        <a:rPr lang="en-US" sz="2000" b="1" baseline="0" dirty="0" smtClean="0">
                          <a:latin typeface="Arial" pitchFamily="34" charset="0"/>
                          <a:cs typeface="Arial" pitchFamily="34" charset="0"/>
                        </a:rPr>
                        <a:t> Generation Holdings</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2006</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baseline="0" dirty="0" smtClean="0">
                          <a:latin typeface="Arial" pitchFamily="34" charset="0"/>
                          <a:cs typeface="Arial" pitchFamily="34" charset="0"/>
                        </a:rPr>
                        <a:t>Resigned from the </a:t>
                      </a:r>
                    </a:p>
                    <a:p>
                      <a:r>
                        <a:rPr lang="en-US" sz="2000" b="1" baseline="0" dirty="0" smtClean="0">
                          <a:latin typeface="Arial" pitchFamily="34" charset="0"/>
                          <a:cs typeface="Arial" pitchFamily="34" charset="0"/>
                        </a:rPr>
                        <a:t>Philippine Army</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576064">
                <a:tc>
                  <a:txBody>
                    <a:bodyPr/>
                    <a:lstStyle/>
                    <a:p>
                      <a:pPr algn="ctr"/>
                      <a:r>
                        <a:rPr lang="en-US" sz="2000" b="1" dirty="0" smtClean="0">
                          <a:latin typeface="Arial" pitchFamily="34" charset="0"/>
                          <a:cs typeface="Arial" pitchFamily="34" charset="0"/>
                        </a:rPr>
                        <a:t>2021</a:t>
                      </a:r>
                      <a:endParaRPr lang="en-PH" sz="2000" dirty="0">
                        <a:latin typeface="Arial" pitchFamily="34" charset="0"/>
                        <a:cs typeface="Arial" pitchFamily="34" charset="0"/>
                      </a:endParaRPr>
                    </a:p>
                  </a:txBody>
                  <a:tcPr anchor="ctr">
                    <a:solidFill>
                      <a:schemeClr val="bg1">
                        <a:lumMod val="85000"/>
                        <a:alpha val="79000"/>
                      </a:schemeClr>
                    </a:solidFill>
                  </a:tcPr>
                </a:tc>
                <a:tc>
                  <a:txBody>
                    <a:bodyPr/>
                    <a:lstStyle/>
                    <a:p>
                      <a:r>
                        <a:rPr lang="en-US" sz="2000" b="1" dirty="0" smtClean="0">
                          <a:latin typeface="Arial" pitchFamily="34" charset="0"/>
                          <a:cs typeface="Arial" pitchFamily="34" charset="0"/>
                        </a:rPr>
                        <a:t>Managing</a:t>
                      </a:r>
                      <a:r>
                        <a:rPr lang="en-US" sz="2000" b="1" baseline="0" dirty="0" smtClean="0">
                          <a:latin typeface="Arial" pitchFamily="34" charset="0"/>
                          <a:cs typeface="Arial" pitchFamily="34" charset="0"/>
                        </a:rPr>
                        <a:t> 4 Security Agencies, 1 Security Training &amp; 1 Detective </a:t>
                      </a:r>
                      <a:r>
                        <a:rPr lang="en-US" sz="2000" b="1" dirty="0" smtClean="0">
                          <a:latin typeface="Arial" pitchFamily="34" charset="0"/>
                          <a:cs typeface="Arial" pitchFamily="34" charset="0"/>
                        </a:rPr>
                        <a:t> Agency with 3,000+</a:t>
                      </a:r>
                      <a:r>
                        <a:rPr lang="en-US" sz="2000" b="1" baseline="0" dirty="0" smtClean="0">
                          <a:latin typeface="Arial" pitchFamily="34" charset="0"/>
                          <a:cs typeface="Arial" pitchFamily="34" charset="0"/>
                        </a:rPr>
                        <a:t> Guard Force</a:t>
                      </a:r>
                      <a:endParaRPr lang="en-US" sz="2000" b="1" dirty="0" smtClean="0">
                        <a:latin typeface="Arial" pitchFamily="34" charset="0"/>
                        <a:cs typeface="Arial" pitchFamily="34" charset="0"/>
                      </a:endParaRPr>
                    </a:p>
                  </a:txBody>
                  <a:tcPr anchor="ctr">
                    <a:solidFill>
                      <a:schemeClr val="bg1">
                        <a:lumMod val="85000"/>
                        <a:alpha val="79000"/>
                      </a:schemeClr>
                    </a:solidFill>
                  </a:tcPr>
                </a:tc>
              </a:tr>
              <a:tr h="717728">
                <a:tc gridSpan="2">
                  <a:txBody>
                    <a:bodyPr/>
                    <a:lstStyle/>
                    <a:p>
                      <a:pPr algn="l"/>
                      <a:r>
                        <a:rPr lang="en-US" sz="2000" b="1" dirty="0" smtClean="0">
                          <a:latin typeface="Arial" pitchFamily="34" charset="0"/>
                          <a:cs typeface="Arial" pitchFamily="34" charset="0"/>
                        </a:rPr>
                        <a:t>Capital:</a:t>
                      </a:r>
                      <a:r>
                        <a:rPr lang="en-US" sz="2000" b="1" baseline="0" dirty="0" smtClean="0">
                          <a:latin typeface="Arial" pitchFamily="34" charset="0"/>
                          <a:cs typeface="Arial" pitchFamily="34" charset="0"/>
                        </a:rPr>
                        <a:t> Professionalism, Hands-on Quality Management, Integrity</a:t>
                      </a:r>
                      <a:endParaRPr lang="en-PH" sz="2000" b="1" dirty="0">
                        <a:latin typeface="Arial" pitchFamily="34" charset="0"/>
                        <a:cs typeface="Arial" pitchFamily="34" charset="0"/>
                      </a:endParaRPr>
                    </a:p>
                  </a:txBody>
                  <a:tcPr anchor="ctr">
                    <a:solidFill>
                      <a:schemeClr val="bg1">
                        <a:lumMod val="85000"/>
                        <a:alpha val="79000"/>
                      </a:schemeClr>
                    </a:solidFill>
                  </a:tcPr>
                </a:tc>
                <a:tc hMerge="1">
                  <a:txBody>
                    <a:bodyPr/>
                    <a:lstStyle/>
                    <a:p>
                      <a:endParaRPr lang="en-US" sz="2000" b="1" dirty="0" smtClean="0">
                        <a:latin typeface="Arial" pitchFamily="34" charset="0"/>
                        <a:cs typeface="Arial" pitchFamily="34" charset="0"/>
                      </a:endParaRPr>
                    </a:p>
                  </a:txBody>
                  <a:tcPr>
                    <a:solidFill>
                      <a:schemeClr val="bg1">
                        <a:lumMod val="85000"/>
                        <a:alpha val="63000"/>
                      </a:schemeClr>
                    </a:solidFill>
                  </a:tcPr>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424" y="1364960"/>
            <a:ext cx="3327776" cy="382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oogle Shape;818;p28">
            <a:extLst>
              <a:ext uri="{FF2B5EF4-FFF2-40B4-BE49-F238E27FC236}">
                <a16:creationId xmlns:a16="http://schemas.microsoft.com/office/drawing/2014/main" xmlns="" id="{E6F76705-6417-23D9-2ECD-E98ED1F1C37E}"/>
              </a:ext>
            </a:extLst>
          </p:cNvPr>
          <p:cNvPicPr preferRelativeResize="0"/>
          <p:nvPr/>
        </p:nvPicPr>
        <p:blipFill rotWithShape="1">
          <a:blip r:embed="rId4">
            <a:alphaModFix/>
          </a:blip>
          <a:srcRect l="4676" t="2478" b="5403"/>
          <a:stretch/>
        </p:blipFill>
        <p:spPr>
          <a:xfrm>
            <a:off x="6781800" y="5202578"/>
            <a:ext cx="1371600" cy="1273960"/>
          </a:xfrm>
          <a:prstGeom prst="rect">
            <a:avLst/>
          </a:prstGeom>
          <a:noFill/>
          <a:ln>
            <a:noFill/>
          </a:ln>
          <a:effectLst>
            <a:outerShdw blurRad="50800" dist="38100" dir="2700000" algn="tl" rotWithShape="0">
              <a:srgbClr val="000000">
                <a:alpha val="40000"/>
              </a:srgbClr>
            </a:outerShdw>
          </a:effectLst>
        </p:spPr>
      </p:pic>
      <p:pic>
        <p:nvPicPr>
          <p:cNvPr id="9" name="Google Shape;819;p28">
            <a:extLst>
              <a:ext uri="{FF2B5EF4-FFF2-40B4-BE49-F238E27FC236}">
                <a16:creationId xmlns:a16="http://schemas.microsoft.com/office/drawing/2014/main" xmlns="" id="{9B00DA53-F305-4B70-2776-9680D39496E6}"/>
              </a:ext>
            </a:extLst>
          </p:cNvPr>
          <p:cNvPicPr preferRelativeResize="0"/>
          <p:nvPr/>
        </p:nvPicPr>
        <p:blipFill rotWithShape="1">
          <a:blip r:embed="rId5">
            <a:alphaModFix/>
          </a:blip>
          <a:srcRect/>
          <a:stretch/>
        </p:blipFill>
        <p:spPr>
          <a:xfrm>
            <a:off x="4643558" y="1676400"/>
            <a:ext cx="1323639" cy="1287600"/>
          </a:xfrm>
          <a:prstGeom prst="rect">
            <a:avLst/>
          </a:prstGeom>
          <a:noFill/>
          <a:ln>
            <a:noFill/>
          </a:ln>
          <a:effectLst>
            <a:outerShdw blurRad="50800" dist="38100" dir="2700000" algn="tl" rotWithShape="0">
              <a:srgbClr val="000000">
                <a:alpha val="40000"/>
              </a:srgbClr>
            </a:outerShdw>
          </a:effectLst>
        </p:spPr>
      </p:pic>
      <p:pic>
        <p:nvPicPr>
          <p:cNvPr id="10" name="Google Shape;768;p25">
            <a:extLst>
              <a:ext uri="{FF2B5EF4-FFF2-40B4-BE49-F238E27FC236}">
                <a16:creationId xmlns:a16="http://schemas.microsoft.com/office/drawing/2014/main" xmlns="" id="{B6F3DB6A-2F15-47A3-AD42-B26558E55E05}"/>
              </a:ext>
            </a:extLst>
          </p:cNvPr>
          <p:cNvPicPr preferRelativeResize="0">
            <a:picLocks noChangeAspect="1"/>
          </p:cNvPicPr>
          <p:nvPr/>
        </p:nvPicPr>
        <p:blipFill rotWithShape="1">
          <a:blip r:embed="rId6">
            <a:alphaModFix/>
          </a:blip>
          <a:srcRect l="7425" t="5909" r="6812" b="2884"/>
          <a:stretch/>
        </p:blipFill>
        <p:spPr>
          <a:xfrm>
            <a:off x="4860891" y="5027634"/>
            <a:ext cx="1106306" cy="1360628"/>
          </a:xfrm>
          <a:prstGeom prst="rect">
            <a:avLst/>
          </a:prstGeom>
          <a:noFill/>
          <a:ln>
            <a:noFill/>
          </a:ln>
          <a:effectLst>
            <a:outerShdw blurRad="50800" dist="38100" dir="2700000" algn="tl" rotWithShape="0">
              <a:prstClr val="black">
                <a:alpha val="40000"/>
              </a:prstClr>
            </a:outerShdw>
          </a:effectLst>
        </p:spPr>
      </p:pic>
      <p:pic>
        <p:nvPicPr>
          <p:cNvPr id="11" name="Google Shape;769;p25">
            <a:extLst>
              <a:ext uri="{FF2B5EF4-FFF2-40B4-BE49-F238E27FC236}">
                <a16:creationId xmlns:a16="http://schemas.microsoft.com/office/drawing/2014/main" xmlns="" id="{C237BBB9-6792-4E60-809B-F975D88FB8F4}"/>
              </a:ext>
            </a:extLst>
          </p:cNvPr>
          <p:cNvPicPr preferRelativeResize="0">
            <a:picLocks noChangeAspect="1"/>
          </p:cNvPicPr>
          <p:nvPr/>
        </p:nvPicPr>
        <p:blipFill rotWithShape="1">
          <a:blip r:embed="rId7">
            <a:alphaModFix/>
          </a:blip>
          <a:srcRect l="32891" t="30724" r="34669" b="31309"/>
          <a:stretch/>
        </p:blipFill>
        <p:spPr>
          <a:xfrm>
            <a:off x="4718332" y="3278514"/>
            <a:ext cx="1174092" cy="1469815"/>
          </a:xfrm>
          <a:prstGeom prst="rect">
            <a:avLst/>
          </a:prstGeom>
          <a:noFill/>
          <a:ln>
            <a:noFill/>
          </a:ln>
          <a:effectLst>
            <a:outerShdw blurRad="50800" dist="38100" dir="2700000" algn="tl" rotWithShape="0">
              <a:prstClr val="black">
                <a:alpha val="40000"/>
              </a:prstClr>
            </a:outerShdw>
          </a:effectLst>
        </p:spPr>
      </p:pic>
      <p:sp>
        <p:nvSpPr>
          <p:cNvPr id="12" name="TextBox 11"/>
          <p:cNvSpPr txBox="1"/>
          <p:nvPr/>
        </p:nvSpPr>
        <p:spPr>
          <a:xfrm>
            <a:off x="2415989" y="228600"/>
            <a:ext cx="4641014" cy="954107"/>
          </a:xfrm>
          <a:prstGeom prst="rect">
            <a:avLst/>
          </a:prstGeom>
          <a:noFill/>
        </p:spPr>
        <p:txBody>
          <a:bodyPr wrap="none" rtlCol="0">
            <a:spAutoFit/>
          </a:bodyPr>
          <a:lstStyle/>
          <a:p>
            <a:pPr algn="ctr"/>
            <a:r>
              <a:rPr lang="en-US" sz="2800" b="1" dirty="0" smtClean="0">
                <a:latin typeface="Arial" pitchFamily="34" charset="0"/>
                <a:cs typeface="Arial" pitchFamily="34" charset="0"/>
              </a:rPr>
              <a:t>Security Agency </a:t>
            </a:r>
          </a:p>
          <a:p>
            <a:pPr algn="ctr"/>
            <a:r>
              <a:rPr lang="en-US" sz="2800" b="1" dirty="0" smtClean="0">
                <a:latin typeface="Arial" pitchFamily="34" charset="0"/>
                <a:cs typeface="Arial" pitchFamily="34" charset="0"/>
              </a:rPr>
              <a:t>Professional Management</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1504713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55986"/>
            <a:ext cx="5665114" cy="4718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686375578"/>
              </p:ext>
            </p:extLst>
          </p:nvPr>
        </p:nvGraphicFramePr>
        <p:xfrm>
          <a:off x="168620" y="1219200"/>
          <a:ext cx="4480828" cy="5145712"/>
        </p:xfrm>
        <a:graphic>
          <a:graphicData uri="http://schemas.openxmlformats.org/drawingml/2006/table">
            <a:tbl>
              <a:tblPr firstRow="1" bandRow="1">
                <a:tableStyleId>{5940675A-B579-460E-94D1-54222C63F5DA}</a:tableStyleId>
              </a:tblPr>
              <a:tblGrid>
                <a:gridCol w="1610377"/>
                <a:gridCol w="2870451"/>
              </a:tblGrid>
              <a:tr h="25855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CAV. BILLY</a:t>
                      </a:r>
                      <a:r>
                        <a:rPr lang="en-US" sz="2400" b="1" baseline="0" dirty="0" smtClean="0">
                          <a:latin typeface="Arial" pitchFamily="34" charset="0"/>
                          <a:cs typeface="Arial" pitchFamily="34" charset="0"/>
                        </a:rPr>
                        <a:t> PASCUA  </a:t>
                      </a:r>
                      <a:r>
                        <a:rPr lang="en-US" sz="2400" b="1" dirty="0" smtClean="0">
                          <a:latin typeface="Arial" pitchFamily="34" charset="0"/>
                          <a:cs typeface="Arial" pitchFamily="34" charset="0"/>
                        </a:rPr>
                        <a:t>STORY</a:t>
                      </a:r>
                      <a:endParaRPr lang="en-US" sz="2400" b="1" dirty="0" smtClean="0">
                        <a:latin typeface="Arial" pitchFamily="34" charset="0"/>
                        <a:cs typeface="Arial" pitchFamily="34" charset="0"/>
                      </a:endParaRPr>
                    </a:p>
                  </a:txBody>
                  <a:tcPr>
                    <a:solidFill>
                      <a:schemeClr val="bg1">
                        <a:lumMod val="85000"/>
                        <a:alpha val="63000"/>
                      </a:schemeClr>
                    </a:solidFill>
                  </a:tcPr>
                </a:tc>
                <a:tc hMerge="1">
                  <a:txBody>
                    <a:bodyPr/>
                    <a:lstStyle/>
                    <a:p>
                      <a:endParaRPr lang="en-PH" dirty="0"/>
                    </a:p>
                  </a:txBody>
                  <a:tcPr/>
                </a:tc>
              </a:tr>
              <a:tr h="576064">
                <a:tc>
                  <a:txBody>
                    <a:bodyPr/>
                    <a:lstStyle/>
                    <a:p>
                      <a:pPr algn="ctr"/>
                      <a:r>
                        <a:rPr lang="en-US" sz="2000" b="1" dirty="0" smtClean="0">
                          <a:latin typeface="Arial" pitchFamily="34" charset="0"/>
                          <a:cs typeface="Arial" pitchFamily="34" charset="0"/>
                        </a:rPr>
                        <a:t>PMA Class </a:t>
                      </a:r>
                      <a:r>
                        <a:rPr lang="en-US" sz="2000" b="1" dirty="0" smtClean="0">
                          <a:latin typeface="Arial" pitchFamily="34" charset="0"/>
                          <a:cs typeface="Arial" pitchFamily="34" charset="0"/>
                        </a:rPr>
                        <a:t>1999</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PRESIDENT &amp; CEO</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576064">
                <a:tc>
                  <a:txBody>
                    <a:bodyPr/>
                    <a:lstStyle/>
                    <a:p>
                      <a:pPr algn="ctr"/>
                      <a:r>
                        <a:rPr lang="en-US" sz="2000" b="1" dirty="0" smtClean="0">
                          <a:latin typeface="Arial" pitchFamily="34" charset="0"/>
                          <a:cs typeface="Arial" pitchFamily="34" charset="0"/>
                        </a:rPr>
                        <a:t>2003</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Resigned</a:t>
                      </a:r>
                      <a:r>
                        <a:rPr lang="en-US" sz="2000" b="1" baseline="0" dirty="0" smtClean="0">
                          <a:latin typeface="Arial" pitchFamily="34" charset="0"/>
                          <a:cs typeface="Arial" pitchFamily="34" charset="0"/>
                        </a:rPr>
                        <a:t> from</a:t>
                      </a:r>
                      <a:r>
                        <a:rPr lang="en-US" sz="2000" b="1" dirty="0" smtClean="0">
                          <a:latin typeface="Arial" pitchFamily="34" charset="0"/>
                          <a:cs typeface="Arial" pitchFamily="34" charset="0"/>
                        </a:rPr>
                        <a:t> the Philippine Air Force </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576064">
                <a:tc>
                  <a:txBody>
                    <a:bodyPr/>
                    <a:lstStyle/>
                    <a:p>
                      <a:pPr algn="ctr"/>
                      <a:r>
                        <a:rPr lang="en-US" sz="2000" b="1" dirty="0" smtClean="0">
                          <a:latin typeface="Arial" pitchFamily="34" charset="0"/>
                          <a:cs typeface="Arial" pitchFamily="34" charset="0"/>
                        </a:rPr>
                        <a:t>2001 </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Establish TACTICS</a:t>
                      </a:r>
                    </a:p>
                    <a:p>
                      <a:r>
                        <a:rPr lang="en-US" sz="2000" b="1" dirty="0" smtClean="0">
                          <a:latin typeface="Arial" pitchFamily="34" charset="0"/>
                          <a:cs typeface="Arial" pitchFamily="34" charset="0"/>
                        </a:rPr>
                        <a:t>SOG</a:t>
                      </a:r>
                      <a:r>
                        <a:rPr lang="en-US" sz="2000" b="1" baseline="0" dirty="0" smtClean="0">
                          <a:latin typeface="Arial" pitchFamily="34" charset="0"/>
                          <a:cs typeface="Arial" pitchFamily="34" charset="0"/>
                        </a:rPr>
                        <a:t> industries Inc.</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1274752">
                <a:tc>
                  <a:txBody>
                    <a:bodyPr/>
                    <a:lstStyle/>
                    <a:p>
                      <a:pPr algn="ctr"/>
                      <a:r>
                        <a:rPr lang="en-US" sz="2000" b="1" dirty="0" smtClean="0">
                          <a:latin typeface="Arial" pitchFamily="34" charset="0"/>
                          <a:cs typeface="Arial" pitchFamily="34" charset="0"/>
                        </a:rPr>
                        <a:t>2023</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Sustained</a:t>
                      </a:r>
                      <a:r>
                        <a:rPr lang="en-US" sz="2000" b="1" baseline="0" dirty="0" smtClean="0">
                          <a:latin typeface="Arial" pitchFamily="34" charset="0"/>
                          <a:cs typeface="Arial" pitchFamily="34" charset="0"/>
                        </a:rPr>
                        <a:t> his Company to be a Leader in its Industry</a:t>
                      </a:r>
                      <a:endParaRPr lang="en-US" sz="2000" b="1" dirty="0" smtClean="0">
                        <a:latin typeface="Arial" pitchFamily="34" charset="0"/>
                        <a:cs typeface="Arial" pitchFamily="34" charset="0"/>
                      </a:endParaRPr>
                    </a:p>
                  </a:txBody>
                  <a:tcPr anchor="ctr">
                    <a:solidFill>
                      <a:schemeClr val="bg1">
                        <a:lumMod val="85000"/>
                        <a:alpha val="63000"/>
                      </a:schemeClr>
                    </a:solidFill>
                  </a:tcPr>
                </a:tc>
              </a:tr>
              <a:tr h="717728">
                <a:tc gridSpan="2">
                  <a:txBody>
                    <a:bodyPr/>
                    <a:lstStyle/>
                    <a:p>
                      <a:pPr algn="l"/>
                      <a:r>
                        <a:rPr lang="en-US" sz="2000" b="1" dirty="0" smtClean="0">
                          <a:latin typeface="Arial" pitchFamily="34" charset="0"/>
                          <a:cs typeface="Arial" pitchFamily="34" charset="0"/>
                        </a:rPr>
                        <a:t>Capital: Guts,</a:t>
                      </a:r>
                      <a:r>
                        <a:rPr lang="en-US" sz="2000" b="1" baseline="0" dirty="0" smtClean="0">
                          <a:latin typeface="Arial" pitchFamily="34" charset="0"/>
                          <a:cs typeface="Arial" pitchFamily="34" charset="0"/>
                        </a:rPr>
                        <a:t> Grit, </a:t>
                      </a:r>
                      <a:r>
                        <a:rPr lang="en-US" sz="2000" b="1" dirty="0" smtClean="0">
                          <a:latin typeface="Arial" pitchFamily="34" charset="0"/>
                          <a:cs typeface="Arial" pitchFamily="34" charset="0"/>
                        </a:rPr>
                        <a:t>Continuous</a:t>
                      </a:r>
                      <a:r>
                        <a:rPr lang="en-US" sz="2000" b="1" baseline="0" dirty="0" smtClean="0">
                          <a:latin typeface="Arial" pitchFamily="34" charset="0"/>
                          <a:cs typeface="Arial" pitchFamily="34" charset="0"/>
                        </a:rPr>
                        <a:t> Learning, Perseverance, Passion, Respect </a:t>
                      </a:r>
                      <a:r>
                        <a:rPr lang="en-US" sz="2000" b="1" dirty="0" smtClean="0">
                          <a:latin typeface="Arial" pitchFamily="34" charset="0"/>
                          <a:cs typeface="Arial" pitchFamily="34" charset="0"/>
                        </a:rPr>
                        <a:t>Professional Integrity,  Excellence,</a:t>
                      </a:r>
                      <a:r>
                        <a:rPr lang="en-US" sz="2000" b="1" baseline="0" dirty="0" smtClean="0">
                          <a:latin typeface="Arial" pitchFamily="34" charset="0"/>
                          <a:cs typeface="Arial" pitchFamily="34" charset="0"/>
                        </a:rPr>
                        <a:t> Accountability</a:t>
                      </a:r>
                      <a:endParaRPr lang="en-PH" sz="2000" b="1" dirty="0">
                        <a:latin typeface="Arial" pitchFamily="34" charset="0"/>
                        <a:cs typeface="Arial" pitchFamily="34" charset="0"/>
                      </a:endParaRPr>
                    </a:p>
                  </a:txBody>
                  <a:tcPr anchor="ctr">
                    <a:solidFill>
                      <a:schemeClr val="bg1">
                        <a:lumMod val="85000"/>
                        <a:alpha val="63000"/>
                      </a:schemeClr>
                    </a:solidFill>
                  </a:tcPr>
                </a:tc>
                <a:tc hMerge="1">
                  <a:txBody>
                    <a:bodyPr/>
                    <a:lstStyle/>
                    <a:p>
                      <a:endParaRPr lang="en-US" sz="2000" b="1" dirty="0" smtClean="0">
                        <a:latin typeface="Arial" pitchFamily="34" charset="0"/>
                        <a:cs typeface="Arial" pitchFamily="34" charset="0"/>
                      </a:endParaRPr>
                    </a:p>
                  </a:txBody>
                  <a:tcPr>
                    <a:solidFill>
                      <a:schemeClr val="bg1">
                        <a:lumMod val="85000"/>
                        <a:alpha val="63000"/>
                      </a:schemeClr>
                    </a:solidFill>
                  </a:tcPr>
                </a:tc>
              </a:tr>
            </a:tbl>
          </a:graphicData>
        </a:graphic>
      </p:graphicFrame>
      <p:sp>
        <p:nvSpPr>
          <p:cNvPr id="8" name="TextBox 7"/>
          <p:cNvSpPr txBox="1"/>
          <p:nvPr/>
        </p:nvSpPr>
        <p:spPr>
          <a:xfrm>
            <a:off x="2298181" y="304800"/>
            <a:ext cx="4876656" cy="523220"/>
          </a:xfrm>
          <a:prstGeom prst="rect">
            <a:avLst/>
          </a:prstGeom>
          <a:noFill/>
        </p:spPr>
        <p:txBody>
          <a:bodyPr wrap="none" rtlCol="0">
            <a:spAutoFit/>
          </a:bodyPr>
          <a:lstStyle/>
          <a:p>
            <a:pPr algn="ctr"/>
            <a:r>
              <a:rPr lang="en-US" sz="2800" b="1" dirty="0" smtClean="0">
                <a:latin typeface="Arial" pitchFamily="34" charset="0"/>
                <a:cs typeface="Arial" pitchFamily="34" charset="0"/>
              </a:rPr>
              <a:t>Security Hardware Supplier</a:t>
            </a:r>
            <a:endParaRPr lang="en-PH" sz="2800" b="1" dirty="0">
              <a:latin typeface="Arial" pitchFamily="34" charset="0"/>
              <a:cs typeface="Arial" pitchFamily="34" charset="0"/>
            </a:endParaRPr>
          </a:p>
        </p:txBody>
      </p:sp>
      <p:pic>
        <p:nvPicPr>
          <p:cNvPr id="3380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5997979"/>
            <a:ext cx="3733800" cy="63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56" b="100000" l="9893" r="89869"/>
                    </a14:imgEffect>
                  </a14:imgLayer>
                </a14:imgProps>
              </a:ext>
              <a:ext uri="{28A0092B-C50C-407E-A947-70E740481C1C}">
                <a14:useLocalDpi xmlns:a14="http://schemas.microsoft.com/office/drawing/2010/main" val="0"/>
              </a:ext>
            </a:extLst>
          </a:blip>
          <a:srcRect l="11545" t="5447" r="11645" b="5193"/>
          <a:stretch/>
        </p:blipFill>
        <p:spPr bwMode="auto">
          <a:xfrm>
            <a:off x="6166539" y="1676400"/>
            <a:ext cx="291872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898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77" t="1532" r="6941" b="4419"/>
          <a:stretch/>
        </p:blipFill>
        <p:spPr bwMode="auto">
          <a:xfrm>
            <a:off x="3610301" y="1166648"/>
            <a:ext cx="5344511" cy="535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625979128"/>
              </p:ext>
            </p:extLst>
          </p:nvPr>
        </p:nvGraphicFramePr>
        <p:xfrm>
          <a:off x="152400" y="1455420"/>
          <a:ext cx="4250980" cy="4632960"/>
        </p:xfrm>
        <a:graphic>
          <a:graphicData uri="http://schemas.openxmlformats.org/drawingml/2006/table">
            <a:tbl>
              <a:tblPr firstRow="1" bandRow="1">
                <a:tableStyleId>{5940675A-B579-460E-94D1-54222C63F5DA}</a:tableStyleId>
              </a:tblPr>
              <a:tblGrid>
                <a:gridCol w="1527771"/>
                <a:gridCol w="2723209"/>
              </a:tblGrid>
              <a:tr h="25855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itchFamily="34" charset="0"/>
                          <a:cs typeface="Arial" pitchFamily="34" charset="0"/>
                        </a:rPr>
                        <a:t>“BUG” </a:t>
                      </a:r>
                      <a:r>
                        <a:rPr lang="en-US" sz="2400" b="1" dirty="0" smtClean="0">
                          <a:latin typeface="Arial" pitchFamily="34" charset="0"/>
                          <a:cs typeface="Arial" pitchFamily="34" charset="0"/>
                        </a:rPr>
                        <a:t>LEO GONZALES STORY</a:t>
                      </a:r>
                    </a:p>
                  </a:txBody>
                  <a:tcPr>
                    <a:solidFill>
                      <a:schemeClr val="bg1">
                        <a:lumMod val="85000"/>
                        <a:alpha val="63000"/>
                      </a:schemeClr>
                    </a:solidFill>
                  </a:tcPr>
                </a:tc>
                <a:tc hMerge="1">
                  <a:txBody>
                    <a:bodyPr/>
                    <a:lstStyle/>
                    <a:p>
                      <a:endParaRPr lang="en-PH" dirty="0"/>
                    </a:p>
                  </a:txBody>
                  <a:tcPr/>
                </a:tc>
              </a:tr>
              <a:tr h="576064">
                <a:tc>
                  <a:txBody>
                    <a:bodyPr/>
                    <a:lstStyle/>
                    <a:p>
                      <a:pPr algn="ctr"/>
                      <a:r>
                        <a:rPr lang="en-US" sz="2000" b="1" dirty="0" smtClean="0">
                          <a:latin typeface="Arial" pitchFamily="34" charset="0"/>
                          <a:cs typeface="Arial" pitchFamily="34" charset="0"/>
                        </a:rPr>
                        <a:t>PMA Class 2002</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itchFamily="34" charset="0"/>
                          <a:cs typeface="Arial" pitchFamily="34" charset="0"/>
                        </a:rPr>
                        <a:t>Did not Graduate</a:t>
                      </a:r>
                    </a:p>
                  </a:txBody>
                  <a:tcPr anchor="ctr">
                    <a:solidFill>
                      <a:schemeClr val="bg1">
                        <a:lumMod val="85000"/>
                        <a:alpha val="63000"/>
                      </a:schemeClr>
                    </a:solidFill>
                  </a:tcPr>
                </a:tc>
              </a:tr>
              <a:tr h="576064">
                <a:tc>
                  <a:txBody>
                    <a:bodyPr/>
                    <a:lstStyle/>
                    <a:p>
                      <a:pPr algn="l"/>
                      <a:r>
                        <a:rPr lang="en-US" sz="2000" b="1" dirty="0" smtClean="0">
                          <a:latin typeface="Arial" pitchFamily="34" charset="0"/>
                          <a:cs typeface="Arial" pitchFamily="34" charset="0"/>
                        </a:rPr>
                        <a:t>     2010 </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Training Officer               Aboitiz Transport</a:t>
                      </a:r>
                    </a:p>
                  </a:txBody>
                  <a:tcPr anchor="ctr">
                    <a:solidFill>
                      <a:schemeClr val="bg1">
                        <a:lumMod val="85000"/>
                        <a:alpha val="63000"/>
                      </a:schemeClr>
                    </a:solidFill>
                  </a:tcPr>
                </a:tc>
              </a:tr>
              <a:tr h="576064">
                <a:tc rowSpan="2">
                  <a:txBody>
                    <a:bodyPr/>
                    <a:lstStyle/>
                    <a:p>
                      <a:pPr algn="ctr"/>
                      <a:r>
                        <a:rPr lang="en-US" sz="2000" b="1" dirty="0" smtClean="0">
                          <a:latin typeface="Arial" pitchFamily="34" charset="0"/>
                          <a:cs typeface="Arial" pitchFamily="34" charset="0"/>
                        </a:rPr>
                        <a:t>2020</a:t>
                      </a:r>
                      <a:r>
                        <a:rPr lang="en-US" sz="2000" b="1" baseline="0" dirty="0" smtClean="0">
                          <a:latin typeface="Arial" pitchFamily="34" charset="0"/>
                          <a:cs typeface="Arial" pitchFamily="34" charset="0"/>
                        </a:rPr>
                        <a:t> to </a:t>
                      </a:r>
                    </a:p>
                    <a:p>
                      <a:pPr algn="ctr"/>
                      <a:r>
                        <a:rPr lang="en-US" sz="2000" b="1" baseline="0" dirty="0" smtClean="0">
                          <a:latin typeface="Arial" pitchFamily="34" charset="0"/>
                          <a:cs typeface="Arial" pitchFamily="34" charset="0"/>
                        </a:rPr>
                        <a:t>Present</a:t>
                      </a:r>
                      <a:r>
                        <a:rPr lang="en-US" sz="2000" b="1" dirty="0" smtClean="0">
                          <a:latin typeface="Arial" pitchFamily="34" charset="0"/>
                          <a:cs typeface="Arial" pitchFamily="34" charset="0"/>
                        </a:rPr>
                        <a:t> </a:t>
                      </a:r>
                      <a:endParaRPr lang="en-PH" sz="2000" dirty="0">
                        <a:latin typeface="Arial" pitchFamily="34" charset="0"/>
                        <a:cs typeface="Arial" pitchFamily="34" charset="0"/>
                      </a:endParaRPr>
                    </a:p>
                  </a:txBody>
                  <a:tcPr anchor="ctr">
                    <a:solidFill>
                      <a:schemeClr val="bg1">
                        <a:lumMod val="85000"/>
                        <a:alpha val="63000"/>
                      </a:schemeClr>
                    </a:solidFill>
                  </a:tcPr>
                </a:tc>
                <a:tc>
                  <a:txBody>
                    <a:bodyPr/>
                    <a:lstStyle/>
                    <a:p>
                      <a:r>
                        <a:rPr lang="en-US" sz="2000" b="1" dirty="0" smtClean="0">
                          <a:latin typeface="Arial" pitchFamily="34" charset="0"/>
                          <a:cs typeface="Arial" pitchFamily="34" charset="0"/>
                        </a:rPr>
                        <a:t>SVP  PLDT Property                          Management</a:t>
                      </a:r>
                    </a:p>
                  </a:txBody>
                  <a:tcPr anchor="ctr">
                    <a:solidFill>
                      <a:schemeClr val="bg1">
                        <a:lumMod val="85000"/>
                        <a:alpha val="63000"/>
                      </a:schemeClr>
                    </a:solidFill>
                  </a:tcPr>
                </a:tc>
              </a:tr>
              <a:tr h="698688">
                <a:tc vMerge="1">
                  <a:txBody>
                    <a:bodyPr/>
                    <a:lstStyle/>
                    <a:p>
                      <a:pPr algn="ctr"/>
                      <a:endParaRPr lang="en-PH" sz="2200" dirty="0">
                        <a:latin typeface="Arial" pitchFamily="34" charset="0"/>
                        <a:cs typeface="Arial" pitchFamily="34" charset="0"/>
                      </a:endParaRPr>
                    </a:p>
                  </a:txBody>
                  <a:tcPr>
                    <a:solidFill>
                      <a:schemeClr val="bg1">
                        <a:lumMod val="85000"/>
                        <a:alpha val="63000"/>
                      </a:schemeClr>
                    </a:solidFill>
                  </a:tcPr>
                </a:tc>
                <a:tc>
                  <a:txBody>
                    <a:bodyPr/>
                    <a:lstStyle/>
                    <a:p>
                      <a:r>
                        <a:rPr lang="en-US" sz="2000" b="1" dirty="0" smtClean="0">
                          <a:latin typeface="Arial" pitchFamily="34" charset="0"/>
                          <a:cs typeface="Arial" pitchFamily="34" charset="0"/>
                        </a:rPr>
                        <a:t>President/CEO</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Metro Pac</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 Aviation Group</a:t>
                      </a:r>
                    </a:p>
                  </a:txBody>
                  <a:tcPr anchor="ctr">
                    <a:solidFill>
                      <a:schemeClr val="bg1">
                        <a:lumMod val="85000"/>
                        <a:alpha val="63000"/>
                      </a:schemeClr>
                    </a:solidFill>
                  </a:tcPr>
                </a:tc>
              </a:tr>
              <a:tr h="717728">
                <a:tc gridSpan="2">
                  <a:txBody>
                    <a:bodyPr/>
                    <a:lstStyle/>
                    <a:p>
                      <a:pPr algn="l"/>
                      <a:r>
                        <a:rPr lang="en-US" sz="2000" b="1" dirty="0" smtClean="0">
                          <a:latin typeface="Arial" pitchFamily="34" charset="0"/>
                          <a:cs typeface="Arial" pitchFamily="34" charset="0"/>
                        </a:rPr>
                        <a:t>Capital:</a:t>
                      </a:r>
                      <a:r>
                        <a:rPr lang="en-US" sz="2000" b="1" baseline="0" dirty="0" smtClean="0">
                          <a:latin typeface="Arial" pitchFamily="34" charset="0"/>
                          <a:cs typeface="Arial" pitchFamily="34" charset="0"/>
                        </a:rPr>
                        <a:t> </a:t>
                      </a:r>
                      <a:r>
                        <a:rPr lang="en-US" sz="2000" b="1" dirty="0" smtClean="0">
                          <a:latin typeface="Arial" pitchFamily="34" charset="0"/>
                          <a:cs typeface="Arial" pitchFamily="34" charset="0"/>
                        </a:rPr>
                        <a:t> </a:t>
                      </a:r>
                      <a:r>
                        <a:rPr lang="en-US" sz="2000" b="1" dirty="0" smtClean="0">
                          <a:latin typeface="Arial" pitchFamily="34" charset="0"/>
                          <a:cs typeface="Arial" pitchFamily="34" charset="0"/>
                        </a:rPr>
                        <a:t>Proper &amp; Continuous Education in Security, No Brute Force, Professional Integrity</a:t>
                      </a:r>
                      <a:endParaRPr lang="en-PH" sz="2000" b="1" dirty="0">
                        <a:latin typeface="Arial" pitchFamily="34" charset="0"/>
                        <a:cs typeface="Arial" pitchFamily="34" charset="0"/>
                      </a:endParaRPr>
                    </a:p>
                  </a:txBody>
                  <a:tcPr anchor="ctr">
                    <a:solidFill>
                      <a:schemeClr val="bg1">
                        <a:lumMod val="85000"/>
                        <a:alpha val="63000"/>
                      </a:schemeClr>
                    </a:solidFill>
                  </a:tcPr>
                </a:tc>
                <a:tc hMerge="1">
                  <a:txBody>
                    <a:bodyPr/>
                    <a:lstStyle/>
                    <a:p>
                      <a:endParaRPr lang="en-US" sz="2000" b="1" dirty="0" smtClean="0">
                        <a:latin typeface="Arial" pitchFamily="34" charset="0"/>
                        <a:cs typeface="Arial" pitchFamily="34" charset="0"/>
                      </a:endParaRPr>
                    </a:p>
                  </a:txBody>
                  <a:tcPr>
                    <a:solidFill>
                      <a:schemeClr val="bg1">
                        <a:lumMod val="85000"/>
                        <a:alpha val="63000"/>
                      </a:schemeClr>
                    </a:solidFill>
                  </a:tcPr>
                </a:tc>
              </a:tr>
            </a:tbl>
          </a:graphicData>
        </a:graphic>
      </p:graphicFrame>
      <p:pic>
        <p:nvPicPr>
          <p:cNvPr id="3379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4808" t="10561" r="11100" b="7933"/>
          <a:stretch/>
        </p:blipFill>
        <p:spPr bwMode="auto">
          <a:xfrm>
            <a:off x="4572000" y="1676400"/>
            <a:ext cx="358262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07094" y="304800"/>
            <a:ext cx="6458820" cy="523220"/>
          </a:xfrm>
          <a:prstGeom prst="rect">
            <a:avLst/>
          </a:prstGeom>
          <a:noFill/>
        </p:spPr>
        <p:txBody>
          <a:bodyPr wrap="none" rtlCol="0">
            <a:spAutoFit/>
          </a:bodyPr>
          <a:lstStyle/>
          <a:p>
            <a:pPr algn="ctr"/>
            <a:r>
              <a:rPr lang="en-US" sz="2800" b="1" dirty="0" smtClean="0">
                <a:latin typeface="Arial" pitchFamily="34" charset="0"/>
                <a:cs typeface="Arial" pitchFamily="34" charset="0"/>
              </a:rPr>
              <a:t>Professional Corporate Management</a:t>
            </a:r>
            <a:endParaRPr lang="en-PH" sz="2800" b="1" dirty="0">
              <a:latin typeface="Arial" pitchFamily="34" charset="0"/>
              <a:cs typeface="Arial" pitchFamily="34" charset="0"/>
            </a:endParaRPr>
          </a:p>
        </p:txBody>
      </p:sp>
    </p:spTree>
    <p:extLst>
      <p:ext uri="{BB962C8B-B14F-4D97-AF65-F5344CB8AC3E}">
        <p14:creationId xmlns:p14="http://schemas.microsoft.com/office/powerpoint/2010/main" val="731924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6705600" cy="4724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38200" y="5410200"/>
            <a:ext cx="7696200" cy="1200329"/>
          </a:xfrm>
          <a:prstGeom prst="rect">
            <a:avLst/>
          </a:prstGeom>
          <a:noFill/>
        </p:spPr>
        <p:txBody>
          <a:bodyPr wrap="square" rtlCol="0">
            <a:spAutoFit/>
          </a:bodyPr>
          <a:lstStyle/>
          <a:p>
            <a:r>
              <a:rPr lang="en-US" sz="2400" b="1" dirty="0" smtClean="0">
                <a:latin typeface="Arial" pitchFamily="34" charset="0"/>
                <a:cs typeface="Arial" pitchFamily="34" charset="0"/>
              </a:rPr>
              <a:t>Education is not having to memorize everything that you read.  It is knowing where to  look for the information when  you need it.</a:t>
            </a:r>
            <a:endParaRPr lang="en-PH" sz="2400" b="1" dirty="0">
              <a:latin typeface="Arial" pitchFamily="34" charset="0"/>
              <a:cs typeface="Arial" pitchFamily="34" charset="0"/>
            </a:endParaRPr>
          </a:p>
        </p:txBody>
      </p:sp>
    </p:spTree>
    <p:extLst>
      <p:ext uri="{BB962C8B-B14F-4D97-AF65-F5344CB8AC3E}">
        <p14:creationId xmlns:p14="http://schemas.microsoft.com/office/powerpoint/2010/main" val="41273920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8629" y="5257800"/>
            <a:ext cx="7429746" cy="1200329"/>
          </a:xfrm>
          <a:prstGeom prst="rect">
            <a:avLst/>
          </a:prstGeom>
          <a:noFill/>
        </p:spPr>
        <p:txBody>
          <a:bodyPr wrap="square" rtlCol="0">
            <a:spAutoFit/>
          </a:bodyPr>
          <a:lstStyle/>
          <a:p>
            <a:pPr algn="ctr"/>
            <a:r>
              <a:rPr lang="en-US" sz="2400" b="1" dirty="0" smtClean="0">
                <a:latin typeface="Arial" pitchFamily="34" charset="0"/>
                <a:cs typeface="Arial" pitchFamily="34" charset="0"/>
              </a:rPr>
              <a:t>THAT IS WHAT TO </a:t>
            </a:r>
            <a:r>
              <a:rPr lang="en-US" sz="2400" b="1" dirty="0" smtClean="0">
                <a:latin typeface="Arial" pitchFamily="34" charset="0"/>
                <a:cs typeface="Arial" pitchFamily="34" charset="0"/>
              </a:rPr>
              <a:t>EXPECT  IN THE SECURITY PROFESSION AND THAT IS WHERE </a:t>
            </a:r>
          </a:p>
          <a:p>
            <a:pPr algn="ctr"/>
            <a:r>
              <a:rPr lang="en-US" sz="2400" b="1" dirty="0" smtClean="0">
                <a:latin typeface="Arial" pitchFamily="34" charset="0"/>
                <a:cs typeface="Arial" pitchFamily="34" charset="0"/>
              </a:rPr>
              <a:t>CAVALIERS CAN GO!!!</a:t>
            </a:r>
            <a:endParaRPr lang="en-PH" sz="2400" b="1" dirty="0">
              <a:latin typeface="Arial" pitchFamily="34" charset="0"/>
              <a:cs typeface="Arial" pitchFamily="34" charset="0"/>
            </a:endParaRPr>
          </a:p>
        </p:txBody>
      </p:sp>
      <p:sp>
        <p:nvSpPr>
          <p:cNvPr id="5" name="Rectangle 4"/>
          <p:cNvSpPr/>
          <p:nvPr/>
        </p:nvSpPr>
        <p:spPr>
          <a:xfrm>
            <a:off x="1365990" y="318231"/>
            <a:ext cx="7261787" cy="954107"/>
          </a:xfrm>
          <a:prstGeom prst="rect">
            <a:avLst/>
          </a:prstGeom>
        </p:spPr>
        <p:txBody>
          <a:bodyPr wrap="square">
            <a:spAutoFit/>
          </a:bodyPr>
          <a:lstStyle/>
          <a:p>
            <a:pPr lvl="0" algn="ctr"/>
            <a:r>
              <a:rPr lang="en-US" sz="2800" b="1" dirty="0">
                <a:solidFill>
                  <a:prstClr val="black"/>
                </a:solidFill>
                <a:latin typeface="Arial" pitchFamily="34" charset="0"/>
                <a:cs typeface="Arial" pitchFamily="34" charset="0"/>
              </a:rPr>
              <a:t>SECURITY PROFESSION: THE 5</a:t>
            </a:r>
            <a:r>
              <a:rPr lang="en-US" sz="2800" b="1" baseline="30000" dirty="0">
                <a:solidFill>
                  <a:prstClr val="black"/>
                </a:solidFill>
                <a:latin typeface="Arial" pitchFamily="34" charset="0"/>
                <a:cs typeface="Arial" pitchFamily="34" charset="0"/>
              </a:rPr>
              <a:t>TH</a:t>
            </a:r>
            <a:r>
              <a:rPr lang="en-US" sz="2800" b="1" dirty="0">
                <a:solidFill>
                  <a:prstClr val="black"/>
                </a:solidFill>
                <a:latin typeface="Arial" pitchFamily="34" charset="0"/>
                <a:cs typeface="Arial" pitchFamily="34" charset="0"/>
              </a:rPr>
              <a:t> SERVICE FOR THE POLICE &amp; MILITARY </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54" y="1600200"/>
            <a:ext cx="7234896" cy="342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344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73435"/>
            <a:ext cx="2032823" cy="2136365"/>
            <a:chOff x="76200" y="73435"/>
            <a:chExt cx="2032823" cy="2136365"/>
          </a:xfrm>
        </p:grpSpPr>
        <p:sp>
          <p:nvSpPr>
            <p:cNvPr id="6" name="Rectangle 5"/>
            <p:cNvSpPr/>
            <p:nvPr/>
          </p:nvSpPr>
          <p:spPr>
            <a:xfrm>
              <a:off x="76200" y="73435"/>
              <a:ext cx="2032823" cy="2136365"/>
            </a:xfrm>
            <a:prstGeom prst="rect">
              <a:avLst/>
            </a:prstGeom>
            <a:gradFill flip="none" rotWithShape="0">
              <a:gsLst>
                <a:gs pos="0">
                  <a:schemeClr val="bg1">
                    <a:lumMod val="63000"/>
                  </a:schemeClr>
                </a:gs>
                <a:gs pos="49000">
                  <a:schemeClr val="bg1">
                    <a:lumMod val="85000"/>
                    <a:shade val="67500"/>
                    <a:satMod val="115000"/>
                  </a:schemeClr>
                </a:gs>
                <a:gs pos="100000">
                  <a:schemeClr val="bg1">
                    <a:alpha val="78000"/>
                    <a:lumMod val="8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65" b="89963" l="4819" r="89960"/>
                      </a14:imgEffect>
                    </a14:imgLayer>
                  </a14:imgProps>
                </a:ext>
                <a:ext uri="{28A0092B-C50C-407E-A947-70E740481C1C}">
                  <a14:useLocalDpi xmlns:a14="http://schemas.microsoft.com/office/drawing/2010/main" val="0"/>
                </a:ext>
              </a:extLst>
            </a:blip>
            <a:srcRect t="9903" r="8218" b="6907"/>
            <a:stretch/>
          </p:blipFill>
          <p:spPr bwMode="auto">
            <a:xfrm>
              <a:off x="170589" y="199626"/>
              <a:ext cx="1281152" cy="125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87" name="Rectangle 3"/>
          <p:cNvSpPr>
            <a:spLocks noGrp="1" noChangeArrowheads="1"/>
          </p:cNvSpPr>
          <p:nvPr>
            <p:ph type="body" idx="4294967295"/>
          </p:nvPr>
        </p:nvSpPr>
        <p:spPr bwMode="auto">
          <a:xfrm>
            <a:off x="838200" y="1428092"/>
            <a:ext cx="7924800" cy="492206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t" anchorCtr="0" compatLnSpc="1">
            <a:prstTxWarp prst="textNoShape">
              <a:avLst/>
            </a:prstTxWarp>
            <a:normAutofit fontScale="92500" lnSpcReduction="10000"/>
          </a:bodyPr>
          <a:lstStyle/>
          <a:p>
            <a:pPr algn="ctr">
              <a:buNone/>
            </a:pPr>
            <a:r>
              <a:rPr lang="en-US" sz="2400" b="1" dirty="0" smtClean="0">
                <a:latin typeface="Arial" charset="0"/>
              </a:rPr>
              <a:t>Economics of the Security Service Industry</a:t>
            </a:r>
          </a:p>
          <a:p>
            <a:pPr>
              <a:buNone/>
            </a:pPr>
            <a:endParaRPr lang="en-US" sz="2400" b="1" dirty="0">
              <a:latin typeface="Arial" charset="0"/>
            </a:endParaRPr>
          </a:p>
          <a:p>
            <a:pPr>
              <a:spcBef>
                <a:spcPts val="0"/>
              </a:spcBef>
              <a:spcAft>
                <a:spcPts val="1200"/>
              </a:spcAft>
              <a:buNone/>
            </a:pPr>
            <a:r>
              <a:rPr lang="en-US" sz="2400" b="1" dirty="0" smtClean="0">
                <a:latin typeface="Arial" charset="0"/>
              </a:rPr>
              <a:t>Phil </a:t>
            </a:r>
            <a:r>
              <a:rPr lang="en-US" sz="2400" b="1" dirty="0">
                <a:latin typeface="Arial" charset="0"/>
              </a:rPr>
              <a:t>GDP </a:t>
            </a:r>
            <a:r>
              <a:rPr lang="en-US" sz="2400" b="1" dirty="0" smtClean="0">
                <a:latin typeface="Arial" charset="0"/>
              </a:rPr>
              <a:t>Nominal for 2022: </a:t>
            </a:r>
            <a:r>
              <a:rPr lang="en-US" sz="2400" b="1" dirty="0">
                <a:latin typeface="Arial" charset="0"/>
              </a:rPr>
              <a:t>$992 </a:t>
            </a:r>
            <a:r>
              <a:rPr lang="en-US" sz="2400" b="1" dirty="0" smtClean="0">
                <a:latin typeface="Arial" charset="0"/>
              </a:rPr>
              <a:t>billion</a:t>
            </a:r>
          </a:p>
          <a:p>
            <a:pPr>
              <a:spcBef>
                <a:spcPts val="0"/>
              </a:spcBef>
              <a:spcAft>
                <a:spcPts val="1200"/>
              </a:spcAft>
              <a:buNone/>
            </a:pPr>
            <a:r>
              <a:rPr lang="en-US" sz="2400" b="1" dirty="0" smtClean="0">
                <a:latin typeface="Arial" charset="0"/>
              </a:rPr>
              <a:t>Growth Rate: 7.6%   </a:t>
            </a:r>
          </a:p>
          <a:p>
            <a:pPr>
              <a:spcBef>
                <a:spcPts val="0"/>
              </a:spcBef>
              <a:spcAft>
                <a:spcPts val="1200"/>
              </a:spcAft>
              <a:buNone/>
            </a:pPr>
            <a:r>
              <a:rPr lang="en-US" sz="2400" b="1" dirty="0" smtClean="0">
                <a:latin typeface="Arial" charset="0"/>
              </a:rPr>
              <a:t>Security </a:t>
            </a:r>
            <a:r>
              <a:rPr lang="en-US" sz="2400" b="1" dirty="0">
                <a:latin typeface="Arial" charset="0"/>
              </a:rPr>
              <a:t>Agencies:  </a:t>
            </a:r>
            <a:r>
              <a:rPr lang="en-US" sz="2400" b="1" dirty="0" smtClean="0">
                <a:latin typeface="Arial" charset="0"/>
              </a:rPr>
              <a:t>1,824 more or less</a:t>
            </a:r>
            <a:r>
              <a:rPr lang="en-US" sz="2400" b="1" dirty="0" smtClean="0">
                <a:solidFill>
                  <a:srgbClr val="FF0000"/>
                </a:solidFill>
                <a:latin typeface="Arial" charset="0"/>
              </a:rPr>
              <a:t>* </a:t>
            </a:r>
          </a:p>
          <a:p>
            <a:pPr>
              <a:spcBef>
                <a:spcPts val="0"/>
              </a:spcBef>
              <a:spcAft>
                <a:spcPts val="1200"/>
              </a:spcAft>
              <a:buNone/>
            </a:pPr>
            <a:r>
              <a:rPr lang="en-US" sz="2400" b="1" dirty="0" smtClean="0">
                <a:latin typeface="Arial" charset="0"/>
              </a:rPr>
              <a:t>Licensed Security Personnel:  566,952</a:t>
            </a:r>
            <a:r>
              <a:rPr lang="en-US" sz="2400" b="1" dirty="0" smtClean="0">
                <a:solidFill>
                  <a:srgbClr val="FF0000"/>
                </a:solidFill>
                <a:latin typeface="Arial" charset="0"/>
              </a:rPr>
              <a:t>*</a:t>
            </a:r>
            <a:r>
              <a:rPr lang="en-US" sz="2400" b="1" dirty="0" smtClean="0">
                <a:latin typeface="Arial" charset="0"/>
              </a:rPr>
              <a:t> more or less</a:t>
            </a:r>
          </a:p>
          <a:p>
            <a:pPr>
              <a:spcBef>
                <a:spcPts val="0"/>
              </a:spcBef>
              <a:spcAft>
                <a:spcPts val="1200"/>
              </a:spcAft>
              <a:buNone/>
            </a:pPr>
            <a:r>
              <a:rPr lang="en-US" sz="2400" b="1" dirty="0" smtClean="0">
                <a:latin typeface="Arial" charset="0"/>
              </a:rPr>
              <a:t>Ave Contract Rate for 12 Hrs = 30K per month</a:t>
            </a:r>
          </a:p>
          <a:p>
            <a:pPr>
              <a:spcBef>
                <a:spcPts val="0"/>
              </a:spcBef>
              <a:spcAft>
                <a:spcPts val="1200"/>
              </a:spcAft>
              <a:buNone/>
            </a:pPr>
            <a:r>
              <a:rPr lang="en-US" sz="2400" b="1" dirty="0">
                <a:latin typeface="Arial" charset="0"/>
              </a:rPr>
              <a:t>S</a:t>
            </a:r>
            <a:r>
              <a:rPr lang="en-US" sz="2400" b="1" dirty="0" smtClean="0">
                <a:latin typeface="Arial" charset="0"/>
              </a:rPr>
              <a:t>ecurity </a:t>
            </a:r>
            <a:r>
              <a:rPr lang="en-US" sz="2400" b="1" dirty="0">
                <a:latin typeface="Arial" charset="0"/>
              </a:rPr>
              <a:t>S</a:t>
            </a:r>
            <a:r>
              <a:rPr lang="en-US" sz="2400" b="1" dirty="0" smtClean="0">
                <a:latin typeface="Arial" charset="0"/>
              </a:rPr>
              <a:t>ervice Cost  = Php17 B per month  </a:t>
            </a:r>
          </a:p>
          <a:p>
            <a:pPr>
              <a:spcBef>
                <a:spcPts val="0"/>
              </a:spcBef>
              <a:spcAft>
                <a:spcPts val="1200"/>
              </a:spcAft>
              <a:buNone/>
            </a:pPr>
            <a:r>
              <a:rPr lang="en-US" sz="2400" b="1" dirty="0">
                <a:latin typeface="Arial" charset="0"/>
              </a:rPr>
              <a:t> </a:t>
            </a:r>
            <a:r>
              <a:rPr lang="en-US" sz="2400" b="1" dirty="0" smtClean="0">
                <a:latin typeface="Arial" charset="0"/>
              </a:rPr>
              <a:t>                                      = Php204 B per year</a:t>
            </a:r>
          </a:p>
          <a:p>
            <a:pPr>
              <a:spcBef>
                <a:spcPts val="0"/>
              </a:spcBef>
              <a:spcAft>
                <a:spcPts val="1200"/>
              </a:spcAft>
              <a:buNone/>
            </a:pPr>
            <a:endParaRPr lang="en-US" sz="2400" b="1" dirty="0">
              <a:solidFill>
                <a:srgbClr val="FF0000"/>
              </a:solidFill>
              <a:latin typeface="Arial" charset="0"/>
            </a:endParaRPr>
          </a:p>
          <a:p>
            <a:pPr>
              <a:spcBef>
                <a:spcPts val="0"/>
              </a:spcBef>
              <a:spcAft>
                <a:spcPts val="1200"/>
              </a:spcAft>
              <a:buNone/>
            </a:pPr>
            <a:r>
              <a:rPr lang="en-US" sz="2400" b="1" dirty="0" smtClean="0">
                <a:solidFill>
                  <a:srgbClr val="FF0000"/>
                </a:solidFill>
                <a:latin typeface="Arial" charset="0"/>
              </a:rPr>
              <a:t>* As of November 2022</a:t>
            </a:r>
          </a:p>
        </p:txBody>
      </p:sp>
      <p:sp>
        <p:nvSpPr>
          <p:cNvPr id="2" name="Rectangle 1"/>
          <p:cNvSpPr/>
          <p:nvPr/>
        </p:nvSpPr>
        <p:spPr>
          <a:xfrm>
            <a:off x="1927225" y="187510"/>
            <a:ext cx="5311775" cy="954107"/>
          </a:xfrm>
          <a:prstGeom prst="rect">
            <a:avLst/>
          </a:prstGeom>
        </p:spPr>
        <p:txBody>
          <a:bodyPr wrap="square">
            <a:spAutoFit/>
          </a:bodyPr>
          <a:lstStyle/>
          <a:p>
            <a:pPr algn="ctr"/>
            <a:r>
              <a:rPr lang="en-US" sz="2800" b="1" dirty="0">
                <a:solidFill>
                  <a:prstClr val="black"/>
                </a:solidFill>
                <a:latin typeface="Arial" charset="0"/>
                <a:ea typeface="+mj-ea"/>
                <a:cs typeface="+mj-cs"/>
              </a:rPr>
              <a:t>Overview of the Philippine </a:t>
            </a:r>
            <a:endParaRPr lang="en-US" sz="2800" b="1" dirty="0" smtClean="0">
              <a:solidFill>
                <a:prstClr val="black"/>
              </a:solidFill>
              <a:latin typeface="Arial" charset="0"/>
              <a:ea typeface="+mj-ea"/>
              <a:cs typeface="+mj-cs"/>
            </a:endParaRPr>
          </a:p>
          <a:p>
            <a:pPr algn="ctr"/>
            <a:r>
              <a:rPr lang="en-US" sz="2800" b="1" dirty="0" smtClean="0">
                <a:solidFill>
                  <a:prstClr val="black"/>
                </a:solidFill>
                <a:latin typeface="Arial" charset="0"/>
                <a:ea typeface="+mj-ea"/>
                <a:cs typeface="+mj-cs"/>
              </a:rPr>
              <a:t>Private Security </a:t>
            </a:r>
            <a:r>
              <a:rPr lang="en-US" sz="2800" b="1" dirty="0">
                <a:solidFill>
                  <a:prstClr val="black"/>
                </a:solidFill>
                <a:latin typeface="Arial" charset="0"/>
                <a:ea typeface="+mj-ea"/>
                <a:cs typeface="+mj-cs"/>
              </a:rPr>
              <a:t>Industry</a:t>
            </a:r>
            <a:endParaRPr lang="en-PH" dirty="0"/>
          </a:p>
        </p:txBody>
      </p:sp>
    </p:spTree>
    <p:extLst>
      <p:ext uri="{BB962C8B-B14F-4D97-AF65-F5344CB8AC3E}">
        <p14:creationId xmlns:p14="http://schemas.microsoft.com/office/powerpoint/2010/main" val="2188645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animEffect transition="in" filter="fade">
                                      <p:cBhvr>
                                        <p:cTn id="7" dur="1000"/>
                                        <p:tgtEl>
                                          <p:spTgt spid="16387">
                                            <p:txEl>
                                              <p:pRg st="2" end="2"/>
                                            </p:txEl>
                                          </p:spTgt>
                                        </p:tgtEl>
                                      </p:cBhvr>
                                    </p:animEffect>
                                    <p:anim calcmode="lin" valueType="num">
                                      <p:cBhvr>
                                        <p:cTn id="8"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7">
                                            <p:txEl>
                                              <p:pRg st="3" end="3"/>
                                            </p:txEl>
                                          </p:spTgt>
                                        </p:tgtEl>
                                        <p:attrNameLst>
                                          <p:attrName>style.visibility</p:attrName>
                                        </p:attrNameLst>
                                      </p:cBhvr>
                                      <p:to>
                                        <p:strVal val="visible"/>
                                      </p:to>
                                    </p:set>
                                    <p:animEffect transition="in" filter="fade">
                                      <p:cBhvr>
                                        <p:cTn id="14" dur="1000"/>
                                        <p:tgtEl>
                                          <p:spTgt spid="16387">
                                            <p:txEl>
                                              <p:pRg st="3" end="3"/>
                                            </p:txEl>
                                          </p:spTgt>
                                        </p:tgtEl>
                                      </p:cBhvr>
                                    </p:animEffect>
                                    <p:anim calcmode="lin" valueType="num">
                                      <p:cBhvr>
                                        <p:cTn id="15" dur="1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63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7">
                                            <p:txEl>
                                              <p:pRg st="4" end="4"/>
                                            </p:txEl>
                                          </p:spTgt>
                                        </p:tgtEl>
                                        <p:attrNameLst>
                                          <p:attrName>style.visibility</p:attrName>
                                        </p:attrNameLst>
                                      </p:cBhvr>
                                      <p:to>
                                        <p:strVal val="visible"/>
                                      </p:to>
                                    </p:set>
                                    <p:animEffect transition="in" filter="fade">
                                      <p:cBhvr>
                                        <p:cTn id="21" dur="1000"/>
                                        <p:tgtEl>
                                          <p:spTgt spid="16387">
                                            <p:txEl>
                                              <p:pRg st="4" end="4"/>
                                            </p:txEl>
                                          </p:spTgt>
                                        </p:tgtEl>
                                      </p:cBhvr>
                                    </p:animEffect>
                                    <p:anim calcmode="lin" valueType="num">
                                      <p:cBhvr>
                                        <p:cTn id="22" dur="10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3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387">
                                            <p:txEl>
                                              <p:pRg st="5" end="5"/>
                                            </p:txEl>
                                          </p:spTgt>
                                        </p:tgtEl>
                                        <p:attrNameLst>
                                          <p:attrName>style.visibility</p:attrName>
                                        </p:attrNameLst>
                                      </p:cBhvr>
                                      <p:to>
                                        <p:strVal val="visible"/>
                                      </p:to>
                                    </p:set>
                                    <p:animEffect transition="in" filter="fade">
                                      <p:cBhvr>
                                        <p:cTn id="28" dur="1000"/>
                                        <p:tgtEl>
                                          <p:spTgt spid="16387">
                                            <p:txEl>
                                              <p:pRg st="5" end="5"/>
                                            </p:txEl>
                                          </p:spTgt>
                                        </p:tgtEl>
                                      </p:cBhvr>
                                    </p:animEffect>
                                    <p:anim calcmode="lin" valueType="num">
                                      <p:cBhvr>
                                        <p:cTn id="29" dur="10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63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387">
                                            <p:txEl>
                                              <p:pRg st="6" end="6"/>
                                            </p:txEl>
                                          </p:spTgt>
                                        </p:tgtEl>
                                        <p:attrNameLst>
                                          <p:attrName>style.visibility</p:attrName>
                                        </p:attrNameLst>
                                      </p:cBhvr>
                                      <p:to>
                                        <p:strVal val="visible"/>
                                      </p:to>
                                    </p:set>
                                    <p:animEffect transition="in" filter="fade">
                                      <p:cBhvr>
                                        <p:cTn id="35" dur="1000"/>
                                        <p:tgtEl>
                                          <p:spTgt spid="16387">
                                            <p:txEl>
                                              <p:pRg st="6" end="6"/>
                                            </p:txEl>
                                          </p:spTgt>
                                        </p:tgtEl>
                                      </p:cBhvr>
                                    </p:animEffect>
                                    <p:anim calcmode="lin" valueType="num">
                                      <p:cBhvr>
                                        <p:cTn id="36" dur="1000" fill="hold"/>
                                        <p:tgtEl>
                                          <p:spTgt spid="16387">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638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387">
                                            <p:txEl>
                                              <p:pRg st="7" end="7"/>
                                            </p:txEl>
                                          </p:spTgt>
                                        </p:tgtEl>
                                        <p:attrNameLst>
                                          <p:attrName>style.visibility</p:attrName>
                                        </p:attrNameLst>
                                      </p:cBhvr>
                                      <p:to>
                                        <p:strVal val="visible"/>
                                      </p:to>
                                    </p:set>
                                    <p:animEffect transition="in" filter="fade">
                                      <p:cBhvr>
                                        <p:cTn id="42" dur="1000"/>
                                        <p:tgtEl>
                                          <p:spTgt spid="16387">
                                            <p:txEl>
                                              <p:pRg st="7" end="7"/>
                                            </p:txEl>
                                          </p:spTgt>
                                        </p:tgtEl>
                                      </p:cBhvr>
                                    </p:animEffect>
                                    <p:anim calcmode="lin" valueType="num">
                                      <p:cBhvr>
                                        <p:cTn id="43" dur="1000" fill="hold"/>
                                        <p:tgtEl>
                                          <p:spTgt spid="16387">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6387">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387">
                                            <p:txEl>
                                              <p:pRg st="8" end="8"/>
                                            </p:txEl>
                                          </p:spTgt>
                                        </p:tgtEl>
                                        <p:attrNameLst>
                                          <p:attrName>style.visibility</p:attrName>
                                        </p:attrNameLst>
                                      </p:cBhvr>
                                      <p:to>
                                        <p:strVal val="visible"/>
                                      </p:to>
                                    </p:set>
                                    <p:animEffect transition="in" filter="fade">
                                      <p:cBhvr>
                                        <p:cTn id="47" dur="1000"/>
                                        <p:tgtEl>
                                          <p:spTgt spid="16387">
                                            <p:txEl>
                                              <p:pRg st="8" end="8"/>
                                            </p:txEl>
                                          </p:spTgt>
                                        </p:tgtEl>
                                      </p:cBhvr>
                                    </p:animEffect>
                                    <p:anim calcmode="lin" valueType="num">
                                      <p:cBhvr>
                                        <p:cTn id="48" dur="1000" fill="hold"/>
                                        <p:tgtEl>
                                          <p:spTgt spid="16387">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638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6387">
                                            <p:txEl>
                                              <p:pRg st="10" end="10"/>
                                            </p:txEl>
                                          </p:spTgt>
                                        </p:tgtEl>
                                        <p:attrNameLst>
                                          <p:attrName>style.visibility</p:attrName>
                                        </p:attrNameLst>
                                      </p:cBhvr>
                                      <p:to>
                                        <p:strVal val="visible"/>
                                      </p:to>
                                    </p:set>
                                    <p:animEffect transition="in" filter="fade">
                                      <p:cBhvr>
                                        <p:cTn id="54" dur="1000"/>
                                        <p:tgtEl>
                                          <p:spTgt spid="16387">
                                            <p:txEl>
                                              <p:pRg st="10" end="10"/>
                                            </p:txEl>
                                          </p:spTgt>
                                        </p:tgtEl>
                                      </p:cBhvr>
                                    </p:animEffect>
                                    <p:anim calcmode="lin" valueType="num">
                                      <p:cBhvr>
                                        <p:cTn id="55" dur="1000" fill="hold"/>
                                        <p:tgtEl>
                                          <p:spTgt spid="16387">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1638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352070"/>
            <a:ext cx="8610600" cy="6353529"/>
            <a:chOff x="2057400" y="1911491"/>
            <a:chExt cx="4104005" cy="2889109"/>
          </a:xfrm>
        </p:grpSpPr>
        <p:pic>
          <p:nvPicPr>
            <p:cNvPr id="7" name="Picture 6" descr="http://t1.gstatic.com/images?q=tbn:ANd9GcS2NdnHcXM23wAGL0spTb6UrN6eWzx9YM-qDlivDXbD9Qec4exb"/>
            <p:cNvPicPr/>
            <p:nvPr/>
          </p:nvPicPr>
          <p:blipFill rotWithShape="1">
            <a:blip r:embed="rId2">
              <a:extLst>
                <a:ext uri="{BEBA8EAE-BF5A-486C-A8C5-ECC9F3942E4B}">
                  <a14:imgProps xmlns:a14="http://schemas.microsoft.com/office/drawing/2010/main">
                    <a14:imgLayer r:embed="rId3">
                      <a14:imgEffect>
                        <a14:backgroundRemoval t="9794" b="97423" l="0" r="100000">
                          <a14:foregroundMark x1="47104" y1="86082" x2="47104" y2="86082"/>
                          <a14:foregroundMark x1="49807" y1="71649" x2="49807" y2="71649"/>
                          <a14:foregroundMark x1="29344" y1="87113" x2="29344" y2="87113"/>
                          <a14:foregroundMark x1="6178" y1="77320" x2="6178" y2="77320"/>
                          <a14:foregroundMark x1="31660" y1="32474" x2="30888" y2="32474"/>
                          <a14:foregroundMark x1="25097" y1="32474" x2="25097" y2="32474"/>
                          <a14:foregroundMark x1="20077" y1="32990" x2="20077" y2="32990"/>
                          <a14:foregroundMark x1="14286" y1="33505" x2="14286" y2="33505"/>
                          <a14:foregroundMark x1="10425" y1="33505" x2="10425" y2="33505"/>
                          <a14:foregroundMark x1="3089" y1="33505" x2="3089" y2="33505"/>
                          <a14:foregroundMark x1="10425" y1="70619" x2="10425" y2="70619"/>
                          <a14:foregroundMark x1="17761" y1="58247" x2="17761" y2="58247"/>
                          <a14:foregroundMark x1="13900" y1="82990" x2="13900" y2="82990"/>
                          <a14:foregroundMark x1="10039" y1="94845" x2="10039" y2="94845"/>
                          <a14:foregroundMark x1="5405" y1="97938" x2="5405" y2="97938"/>
                          <a14:foregroundMark x1="71815" y1="31443" x2="73359" y2="31443"/>
                          <a14:foregroundMark x1="77606" y1="33505" x2="77606" y2="33505"/>
                          <a14:foregroundMark x1="79151" y1="31443" x2="79151" y2="31443"/>
                          <a14:foregroundMark x1="83398" y1="33505" x2="83398" y2="33505"/>
                          <a14:foregroundMark x1="88031" y1="33505" x2="88031" y2="33505"/>
                          <a14:foregroundMark x1="91506" y1="34536" x2="91506" y2="34536"/>
                          <a14:foregroundMark x1="96139" y1="35052" x2="96139" y2="35052"/>
                          <a14:foregroundMark x1="93436" y1="35052" x2="93436" y2="35052"/>
                          <a14:foregroundMark x1="94208" y1="33505" x2="94208" y2="33505"/>
                          <a14:foregroundMark x1="6950" y1="46392" x2="6950" y2="46392"/>
                          <a14:foregroundMark x1="11197" y1="46392" x2="11197" y2="46392"/>
                          <a14:foregroundMark x1="9653" y1="39691" x2="9653" y2="39691"/>
                          <a14:foregroundMark x1="16602" y1="41237" x2="16602" y2="41237"/>
                          <a14:foregroundMark x1="56757" y1="74227" x2="56757" y2="74227"/>
                          <a14:foregroundMark x1="63707" y1="67010" x2="63707" y2="67010"/>
                          <a14:foregroundMark x1="64093" y1="63402" x2="64093" y2="63402"/>
                          <a14:foregroundMark x1="69884" y1="85052" x2="69884" y2="85052"/>
                          <a14:foregroundMark x1="79537" y1="76289" x2="79537" y2="76289"/>
                          <a14:backgroundMark x1="23552" y1="17010" x2="23552" y2="17010"/>
                          <a14:backgroundMark x1="15830" y1="23711" x2="15830" y2="23711"/>
                          <a14:backgroundMark x1="29730" y1="21134" x2="29730" y2="21134"/>
                          <a14:backgroundMark x1="10039" y1="25773" x2="10039" y2="25773"/>
                          <a14:backgroundMark x1="6178" y1="22680" x2="6178" y2="22680"/>
                          <a14:backgroundMark x1="1931" y1="28866" x2="1931" y2="28866"/>
                          <a14:backgroundMark x1="6950" y1="28866" x2="6950" y2="28866"/>
                          <a14:backgroundMark x1="96525" y1="22165" x2="96525" y2="22165"/>
                          <a14:backgroundMark x1="94595" y1="26804" x2="94595" y2="26804"/>
                          <a14:backgroundMark x1="76834" y1="27835" x2="76834" y2="27835"/>
                          <a14:backgroundMark x1="92278" y1="28351" x2="92278" y2="28351"/>
                          <a14:backgroundMark x1="59459" y1="81443" x2="59459" y2="81443"/>
                        </a14:backgroundRemoval>
                      </a14:imgEffect>
                    </a14:imgLayer>
                  </a14:imgProps>
                </a:ext>
                <a:ext uri="{28A0092B-C50C-407E-A947-70E740481C1C}">
                  <a14:useLocalDpi xmlns:a14="http://schemas.microsoft.com/office/drawing/2010/main" val="0"/>
                </a:ext>
              </a:extLst>
            </a:blip>
            <a:srcRect t="20611"/>
            <a:stretch/>
          </p:blipFill>
          <p:spPr bwMode="auto">
            <a:xfrm>
              <a:off x="2057400" y="2057400"/>
              <a:ext cx="4104005" cy="2743200"/>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3900198" y="1911491"/>
              <a:ext cx="590550" cy="638175"/>
            </a:xfrm>
            <a:prstGeom prst="rect">
              <a:avLst/>
            </a:prstGeom>
            <a:noFill/>
            <a:ln>
              <a:noFill/>
            </a:ln>
          </p:spPr>
        </p:pic>
      </p:grpSp>
      <p:sp>
        <p:nvSpPr>
          <p:cNvPr id="2" name="Rectangle 1"/>
          <p:cNvSpPr/>
          <p:nvPr/>
        </p:nvSpPr>
        <p:spPr>
          <a:xfrm>
            <a:off x="571498" y="5181600"/>
            <a:ext cx="8077200" cy="1200329"/>
          </a:xfrm>
          <a:prstGeom prst="rect">
            <a:avLst/>
          </a:prstGeom>
        </p:spPr>
        <p:txBody>
          <a:bodyPr wrap="square">
            <a:spAutoFit/>
          </a:bodyPr>
          <a:lstStyle/>
          <a:p>
            <a:pPr algn="ctr"/>
            <a:r>
              <a:rPr lang="en-US" sz="3600" b="1" dirty="0" smtClean="0">
                <a:solidFill>
                  <a:srgbClr val="FFC000"/>
                </a:solidFill>
                <a:latin typeface="+mj-lt"/>
              </a:rPr>
              <a:t>Security </a:t>
            </a:r>
            <a:r>
              <a:rPr lang="en-US" sz="3600" b="1" dirty="0">
                <a:solidFill>
                  <a:srgbClr val="FFC000"/>
                </a:solidFill>
                <a:latin typeface="+mj-lt"/>
              </a:rPr>
              <a:t>is the bridge to every </a:t>
            </a:r>
            <a:r>
              <a:rPr lang="en-US" sz="3600" b="1" dirty="0" smtClean="0">
                <a:solidFill>
                  <a:srgbClr val="FFC000"/>
                </a:solidFill>
                <a:latin typeface="+mj-lt"/>
              </a:rPr>
              <a:t>dream… …to </a:t>
            </a:r>
            <a:r>
              <a:rPr lang="en-US" sz="3600" b="1" dirty="0">
                <a:solidFill>
                  <a:srgbClr val="FFC000"/>
                </a:solidFill>
                <a:latin typeface="+mj-lt"/>
              </a:rPr>
              <a:t>every goal.</a:t>
            </a:r>
          </a:p>
        </p:txBody>
      </p:sp>
    </p:spTree>
    <p:extLst>
      <p:ext uri="{BB962C8B-B14F-4D97-AF65-F5344CB8AC3E}">
        <p14:creationId xmlns:p14="http://schemas.microsoft.com/office/powerpoint/2010/main" val="101354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47800" y="3124200"/>
            <a:ext cx="6400800" cy="13785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1232" y="381000"/>
            <a:ext cx="189100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21232" y="13137"/>
            <a:ext cx="1891004" cy="2882463"/>
          </a:xfrm>
          <a:prstGeom prst="rect">
            <a:avLst/>
          </a:prstGeom>
          <a:gradFill flip="none" rotWithShape="1">
            <a:gsLst>
              <a:gs pos="0">
                <a:schemeClr val="bg1">
                  <a:lumMod val="75000"/>
                </a:schemeClr>
              </a:gs>
              <a:gs pos="50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 name="TextBox 2"/>
          <p:cNvSpPr txBox="1"/>
          <p:nvPr/>
        </p:nvSpPr>
        <p:spPr>
          <a:xfrm>
            <a:off x="2607639" y="5181600"/>
            <a:ext cx="3918190" cy="707886"/>
          </a:xfrm>
          <a:prstGeom prst="rect">
            <a:avLst/>
          </a:prstGeom>
          <a:noFill/>
        </p:spPr>
        <p:txBody>
          <a:bodyPr wrap="square" rtlCol="0">
            <a:spAutoFit/>
          </a:bodyPr>
          <a:lstStyle/>
          <a:p>
            <a:pPr algn="ctr"/>
            <a:r>
              <a:rPr lang="en-US" sz="2000" b="1" dirty="0" smtClean="0">
                <a:latin typeface="+mj-lt"/>
              </a:rPr>
              <a:t>Cavalier Joel Jesus M. Supan</a:t>
            </a:r>
          </a:p>
          <a:p>
            <a:pPr algn="ctr"/>
            <a:r>
              <a:rPr lang="en-US" sz="2000" b="1" dirty="0" smtClean="0">
                <a:latin typeface="+mj-lt"/>
              </a:rPr>
              <a:t>PMA Dimalupig Class 1981</a:t>
            </a:r>
          </a:p>
        </p:txBody>
      </p:sp>
      <p:sp>
        <p:nvSpPr>
          <p:cNvPr id="8" name="Rectangle 7"/>
          <p:cNvSpPr/>
          <p:nvPr/>
        </p:nvSpPr>
        <p:spPr>
          <a:xfrm>
            <a:off x="2362200" y="3415605"/>
            <a:ext cx="4572000" cy="1384995"/>
          </a:xfrm>
          <a:prstGeom prst="rect">
            <a:avLst/>
          </a:prstGeom>
        </p:spPr>
        <p:txBody>
          <a:bodyPr>
            <a:spAutoFit/>
          </a:bodyPr>
          <a:lstStyle/>
          <a:p>
            <a:pPr lvl="0" algn="ctr"/>
            <a:r>
              <a:rPr lang="en-US" sz="2800" b="1" dirty="0">
                <a:solidFill>
                  <a:prstClr val="black"/>
                </a:solidFill>
                <a:latin typeface="Arial" pitchFamily="34" charset="0"/>
                <a:cs typeface="Arial" pitchFamily="34" charset="0"/>
              </a:rPr>
              <a:t>Thank you</a:t>
            </a:r>
          </a:p>
          <a:p>
            <a:pPr lvl="0" algn="ctr"/>
            <a:endParaRPr lang="en-US" sz="2800" b="1" dirty="0">
              <a:solidFill>
                <a:prstClr val="black"/>
              </a:solidFill>
              <a:latin typeface="Arial" pitchFamily="34" charset="0"/>
              <a:cs typeface="Arial" pitchFamily="34" charset="0"/>
            </a:endParaRPr>
          </a:p>
          <a:p>
            <a:pPr lvl="0" algn="ctr"/>
            <a:r>
              <a:rPr lang="en-US" sz="2800" b="1" dirty="0" smtClean="0">
                <a:solidFill>
                  <a:prstClr val="black"/>
                </a:solidFill>
                <a:latin typeface="Arial" pitchFamily="34" charset="0"/>
                <a:cs typeface="Arial" pitchFamily="34" charset="0"/>
              </a:rPr>
              <a:t>HAVE A NICE DAY!!!</a:t>
            </a:r>
            <a:endParaRPr lang="en-US" sz="2800" b="1" dirty="0">
              <a:solidFill>
                <a:prstClr val="black"/>
              </a:solidFill>
              <a:latin typeface="Arial" pitchFamily="34" charset="0"/>
              <a:cs typeface="Arial"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490" y="914400"/>
            <a:ext cx="2366487" cy="23313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008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47800" y="3124200"/>
            <a:ext cx="6400800" cy="13785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PHILIPPINE MILITARY ACADEMY</a:t>
            </a:r>
          </a:p>
          <a:p>
            <a:r>
              <a:rPr lang="en-US" sz="2800" b="1" dirty="0" smtClean="0"/>
              <a:t>RETIREES ASSOCIATION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1232" y="381000"/>
            <a:ext cx="189100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109023" y="4529003"/>
            <a:ext cx="5048666" cy="6892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Livelihood Lecture Series</a:t>
            </a:r>
          </a:p>
        </p:txBody>
      </p:sp>
      <p:sp>
        <p:nvSpPr>
          <p:cNvPr id="2" name="Rectangle 1"/>
          <p:cNvSpPr/>
          <p:nvPr/>
        </p:nvSpPr>
        <p:spPr>
          <a:xfrm>
            <a:off x="3621232" y="13137"/>
            <a:ext cx="1891004" cy="2882463"/>
          </a:xfrm>
          <a:prstGeom prst="rect">
            <a:avLst/>
          </a:prstGeom>
          <a:gradFill flip="none" rotWithShape="1">
            <a:gsLst>
              <a:gs pos="0">
                <a:schemeClr val="bg1">
                  <a:lumMod val="75000"/>
                </a:schemeClr>
              </a:gs>
              <a:gs pos="50000">
                <a:schemeClr val="bg1">
                  <a:lumMod val="8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 name="TextBox 2"/>
          <p:cNvSpPr txBox="1"/>
          <p:nvPr/>
        </p:nvSpPr>
        <p:spPr>
          <a:xfrm>
            <a:off x="2674261" y="5738759"/>
            <a:ext cx="3918190" cy="707886"/>
          </a:xfrm>
          <a:prstGeom prst="rect">
            <a:avLst/>
          </a:prstGeom>
          <a:noFill/>
        </p:spPr>
        <p:txBody>
          <a:bodyPr wrap="square" rtlCol="0">
            <a:spAutoFit/>
          </a:bodyPr>
          <a:lstStyle/>
          <a:p>
            <a:pPr algn="ctr"/>
            <a:r>
              <a:rPr lang="en-US" sz="2000" b="1" dirty="0" smtClean="0">
                <a:latin typeface="+mj-lt"/>
              </a:rPr>
              <a:t>Cavalier Joel Jesus M. Supan</a:t>
            </a:r>
          </a:p>
          <a:p>
            <a:pPr algn="ctr"/>
            <a:r>
              <a:rPr lang="en-US" sz="2000" b="1" dirty="0" smtClean="0">
                <a:latin typeface="+mj-lt"/>
              </a:rPr>
              <a:t>PMA Dimalupig Class 1981</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490" y="914400"/>
            <a:ext cx="2366487" cy="23313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14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6925</TotalTime>
  <Words>3470</Words>
  <Application>Microsoft Office PowerPoint</Application>
  <PresentationFormat>On-screen Show (4:3)</PresentationFormat>
  <Paragraphs>963</Paragraphs>
  <Slides>92</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94" baseType="lpstr">
      <vt:lpstr>Office Theme</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and Specialization of Security Practitioners</vt:lpstr>
      <vt:lpstr>Classification and Specialization of Security Practitioners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Supan</dc:creator>
  <cp:lastModifiedBy>Joel Supan</cp:lastModifiedBy>
  <cp:revision>526</cp:revision>
  <dcterms:created xsi:type="dcterms:W3CDTF">2012-07-30T12:34:24Z</dcterms:created>
  <dcterms:modified xsi:type="dcterms:W3CDTF">2023-05-18T01:24:25Z</dcterms:modified>
</cp:coreProperties>
</file>